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5" r:id="rId3"/>
    <p:sldId id="317" r:id="rId4"/>
    <p:sldId id="273" r:id="rId5"/>
    <p:sldId id="311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3F4B-FC97-43D8-B190-E161FEFB63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F88F-8BC4-4D27-A0CC-2867225B7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99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02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7274-0ACA-497D-81A4-C750964C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F7E8-3631-4D7F-BBA9-301E98278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96944-2214-48B1-AC6C-6DD8AB2E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E6D-4870-48C9-BB81-B0262E44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ABC43-DBD9-43D7-AFE2-FCDD0C7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2D5-E8A4-48FB-8F66-4127817F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A109B-9879-464E-9E9E-6D05835C8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713C-0AE6-4BF5-939F-239F210F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C02D-9B7B-46AD-AABB-271C11A0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5A800-DD8A-46CD-AFEC-7926AD6E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8D33E-FAF8-4532-B15C-AC1E2F0EF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BD9E8-A013-4500-B5BD-1D5F4D1C9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A972-CD21-4409-BCB1-48EA546E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5B40-C983-49BF-84E3-83A89784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060F-749D-40A9-AFB8-C4F3DABB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0F64-9754-4610-8A4B-E3B7705D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B064-ED90-4C8E-BA90-54B6BFF5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16B2D-C460-4ED8-9672-694F8ED3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3C38-2A88-4BA4-BC96-7E1E8B93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7070C-ACE5-4A32-963E-23C84AB3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9F2A-F1F8-4CB6-8F0D-83B0B1C8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C3D89-997F-4C59-9A71-7DBFBA98E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E6F67-36ED-4F40-B323-382EFC75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41C1-D80E-4983-8634-5400EC9D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90A8-7066-4BB4-A451-58CCEE47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4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8CD1-70C3-47A9-9CD0-B123E17F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7785-6603-4FFF-975F-070FD45A4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A878-DE08-402F-A853-820AB49A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C0003-D80E-496E-9194-47D2C502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ED128-5581-426D-BE82-114AF53E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F1B1F-DDDD-4651-96CF-9D0E5F64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F18A-5CEF-42F2-97F4-8D24B7D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983AD-B761-458D-8255-CB398475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267C2-A48A-498F-A50E-086B8735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6F071-BB90-4C2E-9C57-035ECBA9E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889B9-E2C4-4C08-AC64-BBF5C70CB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10BE7-C82F-4002-86E3-57B86D3A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C7875-0C03-42FF-8D90-3DCD815E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D0283-C6D2-47DC-8D22-14ECE68E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9EA3-6B51-4433-9780-B589E1E2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AA36D-9F78-4D21-B633-95519B4E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DF06-F8A4-4432-B515-790802F9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D76A2-ACEC-4F00-8D3A-A490DDAE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6C477-ECA3-408F-A66A-A758DBBC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17F46-5524-4B5D-9B40-27AEEFB2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0868-84E8-46F0-ACDE-608FB92A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B3D-261D-412B-9489-8E149E6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7852-2460-43EB-AC78-F284DAE1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20B32-2158-42B9-80B6-07D156EE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52DA4-5F3B-43DE-9D36-5CC667E0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2F4A2-9003-4909-A36C-AA46194A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1D75D-7AAD-4102-AC11-87638186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9AB1-D9B7-4F31-B299-D8AC2080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66CE7-EDA2-45D6-BEE6-58D94EFD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FB965-E3C4-49EE-BF98-19F4C3E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69023-4167-4C89-98F0-38878027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29CC1-F7AB-428E-85D9-FFF25D05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80E2E-09B2-42E9-98BF-7D48C73C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2C8B3-F7AA-46AA-9BBD-CBDDA5FA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6E3E-8075-4025-84F5-D5FF1D53C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E569B-DA2F-4883-BEE1-264EDE90F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8541-6F9D-4F2E-8F6C-5ED7E67AD50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C278-A46C-4EF1-B0B4-AED898D3A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8D698-C0D8-49C8-AF0C-07C6F6DC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5516-7A3A-4B21-88B6-901411FD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4DC8D18-8953-5741-86A4-F3BA6590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8" y="5689314"/>
            <a:ext cx="1731844" cy="105702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29" y="254000"/>
            <a:ext cx="7712743" cy="4338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800453"/>
            <a:ext cx="12192000" cy="928604"/>
            <a:chOff x="0" y="0"/>
            <a:chExt cx="23498197" cy="17897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98197" cy="1789741"/>
            </a:xfrm>
            <a:custGeom>
              <a:avLst/>
              <a:gdLst/>
              <a:ahLst/>
              <a:cxnLst/>
              <a:rect l="l" t="t" r="r" b="b"/>
              <a:pathLst>
                <a:path w="23498197" h="1789741">
                  <a:moveTo>
                    <a:pt x="0" y="0"/>
                  </a:moveTo>
                  <a:lnTo>
                    <a:pt x="23498197" y="0"/>
                  </a:lnTo>
                  <a:lnTo>
                    <a:pt x="23498197" y="1789741"/>
                  </a:lnTo>
                  <a:lnTo>
                    <a:pt x="0" y="1789741"/>
                  </a:lnTo>
                  <a:close/>
                </a:path>
              </a:pathLst>
            </a:custGeom>
            <a:solidFill>
              <a:srgbClr val="28389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68400" y="4945979"/>
            <a:ext cx="7479944" cy="58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67" dirty="0">
                <a:solidFill>
                  <a:srgbClr val="FFFFFF"/>
                </a:solidFill>
                <a:latin typeface="Roboto Bold"/>
              </a:rPr>
              <a:t>Augusta </a:t>
            </a: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County Public Schools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20501" y="5042905"/>
            <a:ext cx="1703099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C700"/>
                </a:solidFill>
                <a:latin typeface="Roboto Condensed Bold"/>
              </a:rPr>
              <a:t>May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2022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A3C3649-BC98-CB4F-A78F-92B165652242}"/>
              </a:ext>
            </a:extLst>
          </p:cNvPr>
          <p:cNvSpPr/>
          <p:nvPr/>
        </p:nvSpPr>
        <p:spPr>
          <a:xfrm>
            <a:off x="787400" y="458252"/>
            <a:ext cx="10617200" cy="3929914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FAC8F8-835E-5289-52F7-7D183744E3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37" y="5262309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599"/>
            <a:ext cx="12192000" cy="928604"/>
            <a:chOff x="0" y="0"/>
            <a:chExt cx="23498197" cy="1789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8197" cy="1789741"/>
            </a:xfrm>
            <a:custGeom>
              <a:avLst/>
              <a:gdLst/>
              <a:ahLst/>
              <a:cxnLst/>
              <a:rect l="l" t="t" r="r" b="b"/>
              <a:pathLst>
                <a:path w="23498197" h="1789741">
                  <a:moveTo>
                    <a:pt x="0" y="0"/>
                  </a:moveTo>
                  <a:lnTo>
                    <a:pt x="23498197" y="0"/>
                  </a:lnTo>
                  <a:lnTo>
                    <a:pt x="23498197" y="1789741"/>
                  </a:lnTo>
                  <a:lnTo>
                    <a:pt x="0" y="1789741"/>
                  </a:lnTo>
                  <a:close/>
                </a:path>
              </a:pathLst>
            </a:custGeom>
            <a:solidFill>
              <a:srgbClr val="28389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5800" y="355177"/>
            <a:ext cx="5918200" cy="58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54"/>
              </a:lnSpc>
            </a:pPr>
            <a:r>
              <a:rPr lang="en-US" sz="3467" dirty="0">
                <a:solidFill>
                  <a:srgbClr val="FFFFFF"/>
                </a:solidFill>
                <a:latin typeface="Roboto Bold"/>
              </a:rPr>
              <a:t>ACPS Solar in Two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4F82D-1B12-2332-7C15-56247CB7565E}"/>
              </a:ext>
            </a:extLst>
          </p:cNvPr>
          <p:cNvSpPr txBox="1"/>
          <p:nvPr/>
        </p:nvSpPr>
        <p:spPr>
          <a:xfrm>
            <a:off x="71661" y="1203592"/>
            <a:ext cx="113347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Phase I – 1.8MW of roof and ground-mounted solar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Phase II – 1.9MW of solar + 400msf of roof restoration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9.5 million kWh of clean electricity generated to 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170 million kWh expected over lifetime of arrays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$228k in total electricity savings + credits to 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$12 million in projected savings over lifetime of arrays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Avoided &gt;6700 metric tons of CO2 to 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Equivalent to planting &gt;100,000 trees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Facility upgrades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Educational Enhancements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EC949-93F6-E6BF-B6B7-645CC6A470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90" y="4185500"/>
            <a:ext cx="4751109" cy="2672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BBCE5-5B06-43EE-CD90-A8E4DA64BA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90" y="1168921"/>
            <a:ext cx="4751110" cy="2672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E771C-5C4A-EAED-51E3-3DD3A4469467}"/>
              </a:ext>
            </a:extLst>
          </p:cNvPr>
          <p:cNvSpPr txBox="1"/>
          <p:nvPr/>
        </p:nvSpPr>
        <p:spPr>
          <a:xfrm>
            <a:off x="7440890" y="3813427"/>
            <a:ext cx="4751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Wilson Elementary School</a:t>
            </a:r>
          </a:p>
          <a:p>
            <a:pPr algn="r"/>
            <a:r>
              <a:rPr lang="en-GB" sz="1050" i="1" dirty="0"/>
              <a:t>Riverheads Elementary School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04866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599"/>
            <a:ext cx="12192000" cy="928604"/>
            <a:chOff x="0" y="0"/>
            <a:chExt cx="23498197" cy="1789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8197" cy="1789741"/>
            </a:xfrm>
            <a:custGeom>
              <a:avLst/>
              <a:gdLst/>
              <a:ahLst/>
              <a:cxnLst/>
              <a:rect l="l" t="t" r="r" b="b"/>
              <a:pathLst>
                <a:path w="23498197" h="1789741">
                  <a:moveTo>
                    <a:pt x="0" y="0"/>
                  </a:moveTo>
                  <a:lnTo>
                    <a:pt x="23498197" y="0"/>
                  </a:lnTo>
                  <a:lnTo>
                    <a:pt x="23498197" y="1789741"/>
                  </a:lnTo>
                  <a:lnTo>
                    <a:pt x="0" y="1789741"/>
                  </a:lnTo>
                  <a:close/>
                </a:path>
              </a:pathLst>
            </a:custGeom>
            <a:solidFill>
              <a:srgbClr val="28389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5800" y="355177"/>
            <a:ext cx="5918200" cy="58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54"/>
              </a:lnSpc>
            </a:pPr>
            <a:r>
              <a:rPr lang="en-US" sz="3467" dirty="0">
                <a:solidFill>
                  <a:srgbClr val="FFFFFF"/>
                </a:solidFill>
                <a:latin typeface="Roboto Bold"/>
              </a:rPr>
              <a:t>Economic Savings To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4F82D-1B12-2332-7C15-56247CB7565E}"/>
              </a:ext>
            </a:extLst>
          </p:cNvPr>
          <p:cNvSpPr txBox="1"/>
          <p:nvPr/>
        </p:nvSpPr>
        <p:spPr>
          <a:xfrm>
            <a:off x="25480" y="1744768"/>
            <a:ext cx="4845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$50k  —</a:t>
            </a:r>
            <a:r>
              <a:rPr lang="en-GB" sz="2400" b="1" dirty="0"/>
              <a:t>net </a:t>
            </a:r>
            <a:r>
              <a:rPr lang="en-GB" sz="2400" dirty="0"/>
              <a:t>electricity savings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$178k—SREC cash payments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$5m   —avoided roof replacement</a:t>
            </a:r>
            <a:br>
              <a:rPr lang="en-GB" sz="1000" dirty="0"/>
            </a:br>
            <a:r>
              <a:rPr lang="en-GB" sz="2400" dirty="0"/>
              <a:t>__________________________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$5,228,000 savings to date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&gt;$17 million projected savings over lifetime of array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5E20C-4928-5B2B-E313-3845FF734E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580" y="1455578"/>
            <a:ext cx="7321419" cy="4665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4D3533-D3A7-5A14-B1A9-8EFCF0D03AE5}"/>
              </a:ext>
            </a:extLst>
          </p:cNvPr>
          <p:cNvSpPr txBox="1"/>
          <p:nvPr/>
        </p:nvSpPr>
        <p:spPr>
          <a:xfrm>
            <a:off x="7431559" y="6127423"/>
            <a:ext cx="4751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dirty="0"/>
              <a:t>Wilson Elementary School</a:t>
            </a:r>
          </a:p>
        </p:txBody>
      </p:sp>
    </p:spTree>
    <p:extLst>
      <p:ext uri="{BB962C8B-B14F-4D97-AF65-F5344CB8AC3E}">
        <p14:creationId xmlns:p14="http://schemas.microsoft.com/office/powerpoint/2010/main" val="171233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599"/>
            <a:ext cx="12192000" cy="928604"/>
            <a:chOff x="0" y="0"/>
            <a:chExt cx="23498197" cy="1789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8197" cy="1789741"/>
            </a:xfrm>
            <a:custGeom>
              <a:avLst/>
              <a:gdLst/>
              <a:ahLst/>
              <a:cxnLst/>
              <a:rect l="l" t="t" r="r" b="b"/>
              <a:pathLst>
                <a:path w="23498197" h="1789741">
                  <a:moveTo>
                    <a:pt x="0" y="0"/>
                  </a:moveTo>
                  <a:lnTo>
                    <a:pt x="23498197" y="0"/>
                  </a:lnTo>
                  <a:lnTo>
                    <a:pt x="23498197" y="1789741"/>
                  </a:lnTo>
                  <a:lnTo>
                    <a:pt x="0" y="1789741"/>
                  </a:lnTo>
                  <a:close/>
                </a:path>
              </a:pathLst>
            </a:custGeom>
            <a:solidFill>
              <a:srgbClr val="28389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4937" y="2109804"/>
            <a:ext cx="4382127" cy="28635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" r="368"/>
          <a:stretch/>
        </p:blipFill>
        <p:spPr>
          <a:xfrm>
            <a:off x="9171361" y="1303613"/>
            <a:ext cx="2334839" cy="23401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4241412"/>
            <a:ext cx="2348665" cy="234016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04741" y="4029209"/>
            <a:ext cx="2710784" cy="1924784"/>
            <a:chOff x="0" y="0"/>
            <a:chExt cx="5421568" cy="3849568"/>
          </a:xfrm>
        </p:grpSpPr>
      </p:grpSp>
      <p:grpSp>
        <p:nvGrpSpPr>
          <p:cNvPr id="8" name="Group 8"/>
          <p:cNvGrpSpPr/>
          <p:nvPr/>
        </p:nvGrpSpPr>
        <p:grpSpPr>
          <a:xfrm>
            <a:off x="8983389" y="1604614"/>
            <a:ext cx="2710784" cy="1924784"/>
            <a:chOff x="0" y="0"/>
            <a:chExt cx="5421568" cy="3849568"/>
          </a:xfrm>
        </p:grpSpPr>
      </p:grpSp>
      <p:grpSp>
        <p:nvGrpSpPr>
          <p:cNvPr id="9" name="Group 9"/>
          <p:cNvGrpSpPr/>
          <p:nvPr/>
        </p:nvGrpSpPr>
        <p:grpSpPr>
          <a:xfrm>
            <a:off x="3595928" y="2596521"/>
            <a:ext cx="5000144" cy="2449995"/>
            <a:chOff x="0" y="0"/>
            <a:chExt cx="10000289" cy="4899990"/>
          </a:xfrm>
        </p:grpSpPr>
      </p:grpSp>
      <p:sp>
        <p:nvSpPr>
          <p:cNvPr id="10" name="TextBox 10"/>
          <p:cNvSpPr txBox="1"/>
          <p:nvPr/>
        </p:nvSpPr>
        <p:spPr>
          <a:xfrm>
            <a:off x="685800" y="940274"/>
            <a:ext cx="5753795" cy="14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19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355177"/>
            <a:ext cx="7821372" cy="58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854"/>
              </a:lnSpc>
              <a:spcBef>
                <a:spcPct val="0"/>
              </a:spcBef>
            </a:pPr>
            <a:r>
              <a:rPr lang="en-US" sz="3467" dirty="0">
                <a:solidFill>
                  <a:srgbClr val="FFFFFF"/>
                </a:solidFill>
                <a:latin typeface="Roboto Bold"/>
              </a:rPr>
              <a:t>Throwing Solar Shade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8238" y="5527132"/>
            <a:ext cx="321552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defTabSz="60963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Arimo Italics"/>
              </a:rPr>
              <a:t>Three ACPS students presented findings at Department of Energy’s Solar Decathlon in December 2020</a:t>
            </a:r>
            <a:endParaRPr lang="en-US" dirty="0">
              <a:solidFill>
                <a:srgbClr val="000000"/>
              </a:solidFill>
              <a:latin typeface="Arimo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9249" y="1317245"/>
            <a:ext cx="3056119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Arimo"/>
              </a:rPr>
              <a:t>Students from ACPS participated in 10-week TSS program with the Science Museum of Virginia’s chief scientist </a:t>
            </a:r>
            <a:r>
              <a:rPr lang="en-GB" dirty="0" err="1">
                <a:solidFill>
                  <a:srgbClr val="000000"/>
                </a:solidFill>
                <a:latin typeface="Arimo"/>
              </a:rPr>
              <a:t>Dr.</a:t>
            </a:r>
            <a:r>
              <a:rPr lang="en-GB" dirty="0">
                <a:solidFill>
                  <a:srgbClr val="000000"/>
                </a:solidFill>
                <a:latin typeface="Arimo"/>
              </a:rPr>
              <a:t> Jeremy Hoffman </a:t>
            </a:r>
            <a:br>
              <a:rPr lang="en-GB" dirty="0">
                <a:solidFill>
                  <a:srgbClr val="000000"/>
                </a:solidFill>
                <a:latin typeface="Arimo"/>
              </a:rPr>
            </a:br>
            <a:endParaRPr lang="en-GB" dirty="0">
              <a:solidFill>
                <a:srgbClr val="000000"/>
              </a:solidFill>
              <a:latin typeface="Arimo"/>
            </a:endParaRPr>
          </a:p>
          <a:p>
            <a:pPr marL="285750" indent="-285750" defTabSz="60963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Arimo"/>
              </a:rPr>
              <a:t>Students chose their topics and conducted their own research</a:t>
            </a:r>
            <a:endParaRPr lang="en-US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46633" y="3591326"/>
            <a:ext cx="3215525" cy="26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Arimo"/>
              </a:rPr>
              <a:t>Independent evaluation by </a:t>
            </a:r>
            <a:r>
              <a:rPr lang="en-GB" dirty="0" err="1">
                <a:solidFill>
                  <a:srgbClr val="000000"/>
                </a:solidFill>
                <a:latin typeface="Arimo"/>
              </a:rPr>
              <a:t>Dr.</a:t>
            </a:r>
            <a:r>
              <a:rPr lang="en-GB" dirty="0">
                <a:solidFill>
                  <a:srgbClr val="000000"/>
                </a:solidFill>
                <a:latin typeface="Arimo"/>
              </a:rPr>
              <a:t> David Naff, Associate Director of MERC at VCU </a:t>
            </a:r>
          </a:p>
          <a:p>
            <a:pPr marL="171450" indent="-171450" defTabSz="60963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1200" b="1" dirty="0">
              <a:solidFill>
                <a:srgbClr val="000000"/>
              </a:solidFill>
              <a:latin typeface="Arimo"/>
            </a:endParaRPr>
          </a:p>
          <a:p>
            <a:pPr marL="285750" indent="-285750" defTabSz="60963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000000"/>
                </a:solidFill>
                <a:latin typeface="Arimo"/>
              </a:rPr>
              <a:t>‘Students experienced growth across all domains in the five Cs, with particular growth in their communication and creativity and innovation skills.’ –</a:t>
            </a:r>
            <a:r>
              <a:rPr lang="en-GB" b="1" i="1" dirty="0" err="1">
                <a:solidFill>
                  <a:srgbClr val="000000"/>
                </a:solidFill>
                <a:latin typeface="Arimo"/>
              </a:rPr>
              <a:t>Dr.</a:t>
            </a:r>
            <a:r>
              <a:rPr lang="en-GB" b="1" i="1" dirty="0">
                <a:solidFill>
                  <a:srgbClr val="000000"/>
                </a:solidFill>
                <a:latin typeface="Arimo"/>
              </a:rPr>
              <a:t> Naff</a:t>
            </a:r>
            <a:endParaRPr lang="en-US" b="1" i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3F7C7275-1E2E-ED4B-A34B-6082836E4682}"/>
              </a:ext>
            </a:extLst>
          </p:cNvPr>
          <p:cNvSpPr/>
          <p:nvPr/>
        </p:nvSpPr>
        <p:spPr>
          <a:xfrm>
            <a:off x="406315" y="4471933"/>
            <a:ext cx="2907635" cy="1879126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39B9585-16DE-1847-8F26-A29532A4986C}"/>
              </a:ext>
            </a:extLst>
          </p:cNvPr>
          <p:cNvSpPr/>
          <p:nvPr/>
        </p:nvSpPr>
        <p:spPr>
          <a:xfrm>
            <a:off x="8884963" y="1501852"/>
            <a:ext cx="2907635" cy="1879126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8D19D12-583B-2F4D-92EA-84BE77BC7D4C}"/>
              </a:ext>
            </a:extLst>
          </p:cNvPr>
          <p:cNvSpPr/>
          <p:nvPr/>
        </p:nvSpPr>
        <p:spPr>
          <a:xfrm>
            <a:off x="4208002" y="1922943"/>
            <a:ext cx="3814326" cy="3237289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599"/>
            <a:ext cx="12192000" cy="928604"/>
            <a:chOff x="0" y="0"/>
            <a:chExt cx="23498197" cy="1789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8197" cy="1789741"/>
            </a:xfrm>
            <a:custGeom>
              <a:avLst/>
              <a:gdLst/>
              <a:ahLst/>
              <a:cxnLst/>
              <a:rect l="l" t="t" r="r" b="b"/>
              <a:pathLst>
                <a:path w="23498197" h="1789741">
                  <a:moveTo>
                    <a:pt x="0" y="0"/>
                  </a:moveTo>
                  <a:lnTo>
                    <a:pt x="23498197" y="0"/>
                  </a:lnTo>
                  <a:lnTo>
                    <a:pt x="23498197" y="1789741"/>
                  </a:lnTo>
                  <a:lnTo>
                    <a:pt x="0" y="1789741"/>
                  </a:lnTo>
                  <a:close/>
                </a:path>
              </a:pathLst>
            </a:custGeom>
            <a:solidFill>
              <a:srgbClr val="28389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3507" y="2060831"/>
            <a:ext cx="6288785" cy="37241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940274"/>
            <a:ext cx="5753795" cy="14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3759" y="371015"/>
            <a:ext cx="8159294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 Italics"/>
                <a:ea typeface="+mn-ea"/>
                <a:cs typeface="+mn-cs"/>
              </a:rPr>
              <a:t>Resilient Solar + Roof Restoration®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9708" y="2108200"/>
            <a:ext cx="3943698" cy="378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Over 400msf of roof restored at Wilson Memorial HS, Stuarts Draft HS, and Gordon Stewart MS</a:t>
            </a:r>
          </a:p>
          <a:p>
            <a:pPr marR="0" lvl="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mo"/>
              </a:rPr>
              <a:t>Avoided cost savings &gt;$5m</a:t>
            </a:r>
            <a:br>
              <a:rPr lang="en-US" sz="2000" dirty="0">
                <a:solidFill>
                  <a:srgbClr val="000000"/>
                </a:solidFill>
                <a:latin typeface="Arimo"/>
              </a:rPr>
            </a:br>
            <a:endParaRPr lang="en-US" sz="2000" dirty="0">
              <a:solidFill>
                <a:srgbClr val="000000"/>
              </a:solidFill>
              <a:latin typeface="Arimo"/>
            </a:endParaRPr>
          </a:p>
          <a:p>
            <a:pPr marL="342900" marR="0" lvl="0" indent="-34290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Avoided te</a:t>
            </a:r>
            <a:r>
              <a:rPr lang="en-US" sz="2000" dirty="0" err="1">
                <a:solidFill>
                  <a:srgbClr val="000000"/>
                </a:solidFill>
                <a:latin typeface="Arimo"/>
              </a:rPr>
              <a:t>ar</a:t>
            </a:r>
            <a:r>
              <a:rPr lang="en-US" sz="2000" dirty="0">
                <a:solidFill>
                  <a:srgbClr val="000000"/>
                </a:solidFill>
                <a:latin typeface="Arimo"/>
              </a:rPr>
              <a:t>-off and landfilling</a:t>
            </a:r>
            <a:br>
              <a:rPr lang="en-US" sz="2000" dirty="0">
                <a:solidFill>
                  <a:srgbClr val="000000"/>
                </a:solidFill>
                <a:latin typeface="Arimo"/>
              </a:rPr>
            </a:br>
            <a:endParaRPr lang="en-US" sz="2000" dirty="0">
              <a:solidFill>
                <a:srgbClr val="000000"/>
              </a:solidFill>
              <a:latin typeface="Arimo"/>
            </a:endParaRPr>
          </a:p>
          <a:p>
            <a:pPr marL="342900" marR="0" lvl="0" indent="-34290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Restoration cost amortized over life of solar project to shift from CAPEX budget to OPEX</a:t>
            </a: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2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+mn-ea"/>
              <a:cs typeface="+mn-cs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0A13E9A-586E-F84F-9819-C4C99A27E9E5}"/>
              </a:ext>
            </a:extLst>
          </p:cNvPr>
          <p:cNvSpPr/>
          <p:nvPr/>
        </p:nvSpPr>
        <p:spPr>
          <a:xfrm>
            <a:off x="5130800" y="2269223"/>
            <a:ext cx="6614199" cy="3307391"/>
          </a:xfrm>
          <a:prstGeom prst="frame">
            <a:avLst>
              <a:gd name="adj1" fmla="val 0"/>
            </a:avLst>
          </a:prstGeom>
          <a:ln w="57150">
            <a:solidFill>
              <a:srgbClr val="FC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 w="0">
                <a:solidFill>
                  <a:srgbClr val="FCC709"/>
                </a:solidFill>
              </a:ln>
              <a:solidFill>
                <a:srgbClr val="FCC709"/>
              </a:solidFill>
              <a:effectLst>
                <a:outerShdw sx="200000" sy="200000" algn="ctr" rotWithShape="0">
                  <a:srgbClr val="FCC709"/>
                </a:outerShdw>
              </a:effectLst>
              <a:highlight>
                <a:srgbClr val="FCC709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599"/>
            <a:ext cx="12192000" cy="928604"/>
            <a:chOff x="0" y="0"/>
            <a:chExt cx="23498197" cy="1789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8197" cy="1789741"/>
            </a:xfrm>
            <a:custGeom>
              <a:avLst/>
              <a:gdLst/>
              <a:ahLst/>
              <a:cxnLst/>
              <a:rect l="l" t="t" r="r" b="b"/>
              <a:pathLst>
                <a:path w="23498197" h="1789741">
                  <a:moveTo>
                    <a:pt x="0" y="0"/>
                  </a:moveTo>
                  <a:lnTo>
                    <a:pt x="23498197" y="0"/>
                  </a:lnTo>
                  <a:lnTo>
                    <a:pt x="23498197" y="1789741"/>
                  </a:lnTo>
                  <a:lnTo>
                    <a:pt x="0" y="1789741"/>
                  </a:lnTo>
                  <a:close/>
                </a:path>
              </a:pathLst>
            </a:custGeom>
            <a:solidFill>
              <a:srgbClr val="28389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4741" y="4029209"/>
            <a:ext cx="2710784" cy="1924784"/>
            <a:chOff x="0" y="0"/>
            <a:chExt cx="5421568" cy="3849568"/>
          </a:xfrm>
        </p:grpSpPr>
      </p:grpSp>
      <p:grpSp>
        <p:nvGrpSpPr>
          <p:cNvPr id="8" name="Group 8"/>
          <p:cNvGrpSpPr/>
          <p:nvPr/>
        </p:nvGrpSpPr>
        <p:grpSpPr>
          <a:xfrm>
            <a:off x="8983389" y="1604614"/>
            <a:ext cx="2710784" cy="1924784"/>
            <a:chOff x="0" y="0"/>
            <a:chExt cx="5421568" cy="3849568"/>
          </a:xfrm>
        </p:grpSpPr>
      </p:grpSp>
      <p:grpSp>
        <p:nvGrpSpPr>
          <p:cNvPr id="9" name="Group 9"/>
          <p:cNvGrpSpPr/>
          <p:nvPr/>
        </p:nvGrpSpPr>
        <p:grpSpPr>
          <a:xfrm>
            <a:off x="3595928" y="2596521"/>
            <a:ext cx="5000144" cy="2449995"/>
            <a:chOff x="0" y="0"/>
            <a:chExt cx="10000289" cy="4899990"/>
          </a:xfrm>
        </p:grpSpPr>
      </p:grpSp>
      <p:sp>
        <p:nvSpPr>
          <p:cNvPr id="10" name="TextBox 10"/>
          <p:cNvSpPr txBox="1"/>
          <p:nvPr/>
        </p:nvSpPr>
        <p:spPr>
          <a:xfrm>
            <a:off x="685800" y="940274"/>
            <a:ext cx="5753795" cy="14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19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355177"/>
            <a:ext cx="7821372" cy="58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854"/>
              </a:lnSpc>
              <a:spcBef>
                <a:spcPct val="0"/>
              </a:spcBef>
            </a:pPr>
            <a:r>
              <a:rPr lang="en-GB" sz="3467" dirty="0">
                <a:solidFill>
                  <a:srgbClr val="FFFFFF"/>
                </a:solidFill>
                <a:latin typeface="Roboto Bold"/>
              </a:rPr>
              <a:t>C</a:t>
            </a:r>
            <a:r>
              <a:rPr lang="en-US" sz="3467" dirty="0" err="1">
                <a:solidFill>
                  <a:srgbClr val="FFFFFF"/>
                </a:solidFill>
                <a:latin typeface="Roboto Bold"/>
              </a:rPr>
              <a:t>ommunity</a:t>
            </a:r>
            <a:r>
              <a:rPr lang="en-US" sz="3467" dirty="0">
                <a:solidFill>
                  <a:srgbClr val="FFFFFF"/>
                </a:solidFill>
                <a:latin typeface="Roboto Bold"/>
              </a:rPr>
              <a:t> Response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2E2D2C-A211-D66B-5808-CC85540F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0"/>
          <a:stretch/>
        </p:blipFill>
        <p:spPr>
          <a:xfrm>
            <a:off x="7238824" y="2122670"/>
            <a:ext cx="4572000" cy="548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ACCB9B-04E0-3E82-CBA8-1161F6D8F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24" y="2671310"/>
            <a:ext cx="4572000" cy="3114212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3860EA78-BE83-ED8E-3045-76A6EDD19DA6}"/>
              </a:ext>
            </a:extLst>
          </p:cNvPr>
          <p:cNvSpPr/>
          <p:nvPr/>
        </p:nvSpPr>
        <p:spPr>
          <a:xfrm>
            <a:off x="7043066" y="1996751"/>
            <a:ext cx="4970435" cy="3979843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1EDD8C-0154-E202-3993-BAC115EF15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6" y="1334754"/>
            <a:ext cx="5529943" cy="3058321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78D52E76-ACA9-529D-8D2B-B85727154EC5}"/>
              </a:ext>
            </a:extLst>
          </p:cNvPr>
          <p:cNvSpPr/>
          <p:nvPr/>
        </p:nvSpPr>
        <p:spPr>
          <a:xfrm>
            <a:off x="683019" y="1260743"/>
            <a:ext cx="5117509" cy="3237289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47606D-DCFF-41AB-92DF-861B80E6A2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069" y="4730620"/>
            <a:ext cx="4029075" cy="1980091"/>
          </a:xfrm>
          <a:prstGeom prst="rect">
            <a:avLst/>
          </a:prstGeom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326F4522-4EFE-47BC-BE00-D6CB9F022087}"/>
              </a:ext>
            </a:extLst>
          </p:cNvPr>
          <p:cNvSpPr/>
          <p:nvPr/>
        </p:nvSpPr>
        <p:spPr>
          <a:xfrm>
            <a:off x="1334610" y="4730620"/>
            <a:ext cx="4063534" cy="2062069"/>
          </a:xfrm>
          <a:prstGeom prst="frame">
            <a:avLst>
              <a:gd name="adj1" fmla="val 0"/>
            </a:avLst>
          </a:prstGeom>
          <a:ln w="53975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2A089-5623-45A4-FD12-C51D40DD76DB}"/>
              </a:ext>
            </a:extLst>
          </p:cNvPr>
          <p:cNvSpPr/>
          <p:nvPr/>
        </p:nvSpPr>
        <p:spPr>
          <a:xfrm>
            <a:off x="4646645" y="1735494"/>
            <a:ext cx="1026367" cy="60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90B94CC-017D-5648-B09E-5769DE09D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68" y="1510228"/>
            <a:ext cx="1731844" cy="10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283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Arimo</vt:lpstr>
      <vt:lpstr>Arimo Italics</vt:lpstr>
      <vt:lpstr>Calibri</vt:lpstr>
      <vt:lpstr>Calibri Light</vt:lpstr>
      <vt:lpstr>Roboto Bold</vt:lpstr>
      <vt:lpstr>Roboto Bold Italics</vt:lpstr>
      <vt:lpstr>Roboto Condensed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Amethyst Ralls</cp:lastModifiedBy>
  <cp:revision>14</cp:revision>
  <dcterms:created xsi:type="dcterms:W3CDTF">2022-04-22T16:26:26Z</dcterms:created>
  <dcterms:modified xsi:type="dcterms:W3CDTF">2023-01-20T17:03:35Z</dcterms:modified>
</cp:coreProperties>
</file>