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1"/>
  </p:notesMasterIdLst>
  <p:sldIdLst>
    <p:sldId id="256" r:id="rId2"/>
    <p:sldId id="306" r:id="rId3"/>
    <p:sldId id="289" r:id="rId4"/>
    <p:sldId id="258" r:id="rId5"/>
    <p:sldId id="261" r:id="rId6"/>
    <p:sldId id="310" r:id="rId7"/>
    <p:sldId id="262" r:id="rId8"/>
    <p:sldId id="315" r:id="rId9"/>
    <p:sldId id="311" r:id="rId10"/>
    <p:sldId id="259" r:id="rId11"/>
    <p:sldId id="260" r:id="rId12"/>
    <p:sldId id="307" r:id="rId13"/>
    <p:sldId id="301" r:id="rId14"/>
    <p:sldId id="264" r:id="rId15"/>
    <p:sldId id="302" r:id="rId16"/>
    <p:sldId id="303" r:id="rId17"/>
    <p:sldId id="304" r:id="rId18"/>
    <p:sldId id="305" r:id="rId19"/>
    <p:sldId id="275" r:id="rId20"/>
    <p:sldId id="316" r:id="rId21"/>
    <p:sldId id="276" r:id="rId22"/>
    <p:sldId id="299" r:id="rId23"/>
    <p:sldId id="290" r:id="rId24"/>
    <p:sldId id="292" r:id="rId25"/>
    <p:sldId id="280" r:id="rId26"/>
    <p:sldId id="308" r:id="rId27"/>
    <p:sldId id="294" r:id="rId28"/>
    <p:sldId id="291" r:id="rId29"/>
    <p:sldId id="293" r:id="rId30"/>
    <p:sldId id="295" r:id="rId31"/>
    <p:sldId id="296" r:id="rId32"/>
    <p:sldId id="297" r:id="rId33"/>
    <p:sldId id="300" r:id="rId34"/>
    <p:sldId id="278" r:id="rId35"/>
    <p:sldId id="312" r:id="rId36"/>
    <p:sldId id="313" r:id="rId37"/>
    <p:sldId id="314" r:id="rId38"/>
    <p:sldId id="279" r:id="rId39"/>
    <p:sldId id="298" r:id="rId40"/>
  </p:sldIdLst>
  <p:sldSz cx="12192000" cy="6858000"/>
  <p:notesSz cx="6858000" cy="9144000"/>
  <p:embeddedFontLst>
    <p:embeddedFont>
      <p:font typeface="Roboto" panose="02000000000000000000" pitchFamily="2" charset="0"/>
      <p:regular r:id="rId42"/>
      <p:bold r:id="rId43"/>
      <p:italic r:id="rId44"/>
      <p:boldItalic r:id="rId45"/>
    </p:embeddedFont>
    <p:embeddedFont>
      <p:font typeface="Roboto Condensed" panose="02000000000000000000"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04" userDrawn="1">
          <p15:clr>
            <a:srgbClr val="A4A3A4"/>
          </p15:clr>
        </p15:guide>
        <p15:guide id="2" pos="7176" userDrawn="1">
          <p15:clr>
            <a:srgbClr val="A4A3A4"/>
          </p15:clr>
        </p15:guide>
        <p15:guide id="3" orient="horz" pos="4032" userDrawn="1">
          <p15:clr>
            <a:srgbClr val="A4A3A4"/>
          </p15:clr>
        </p15:guide>
        <p15:guide id="4" orient="horz" pos="432" userDrawn="1">
          <p15:clr>
            <a:srgbClr val="A4A3A4"/>
          </p15:clr>
        </p15:guide>
        <p15:guide id="5" orient="horz" pos="6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709"/>
    <a:srgbClr val="1F3D7B"/>
    <a:srgbClr val="0A90C9"/>
    <a:srgbClr val="EF4136"/>
    <a:srgbClr val="F566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91"/>
    <p:restoredTop sz="94640"/>
  </p:normalViewPr>
  <p:slideViewPr>
    <p:cSldViewPr snapToGrid="0" snapToObjects="1">
      <p:cViewPr varScale="1">
        <p:scale>
          <a:sx n="92" d="100"/>
          <a:sy n="92" d="100"/>
        </p:scale>
        <p:origin x="176" y="384"/>
      </p:cViewPr>
      <p:guideLst>
        <p:guide pos="504"/>
        <p:guide pos="7176"/>
        <p:guide orient="horz" pos="4032"/>
        <p:guide orient="horz" pos="432"/>
        <p:guide orient="horz" pos="6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5D2-F6A9-D94E-997E-C93952406F98}" type="datetimeFigureOut">
              <a:rPr lang="en-US" smtClean="0"/>
              <a:t>12/16/24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9700C-9CCD-D244-886D-45BF39413D20}" type="slidenum">
              <a:rPr lang="en-US" smtClean="0"/>
              <a:t>‹#›</a:t>
            </a:fld>
            <a:endParaRPr lang="en-US"/>
          </a:p>
        </p:txBody>
      </p:sp>
    </p:spTree>
    <p:extLst>
      <p:ext uri="{BB962C8B-B14F-4D97-AF65-F5344CB8AC3E}">
        <p14:creationId xmlns:p14="http://schemas.microsoft.com/office/powerpoint/2010/main" val="2485452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9700C-9CCD-D244-886D-45BF39413D20}" type="slidenum">
              <a:rPr lang="en-US" smtClean="0"/>
              <a:t>6</a:t>
            </a:fld>
            <a:endParaRPr lang="en-US"/>
          </a:p>
        </p:txBody>
      </p:sp>
    </p:spTree>
    <p:extLst>
      <p:ext uri="{BB962C8B-B14F-4D97-AF65-F5344CB8AC3E}">
        <p14:creationId xmlns:p14="http://schemas.microsoft.com/office/powerpoint/2010/main" val="297338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9700C-9CCD-D244-886D-45BF39413D20}" type="slidenum">
              <a:rPr lang="en-US" smtClean="0"/>
              <a:t>15</a:t>
            </a:fld>
            <a:endParaRPr lang="en-US"/>
          </a:p>
        </p:txBody>
      </p:sp>
    </p:spTree>
    <p:extLst>
      <p:ext uri="{BB962C8B-B14F-4D97-AF65-F5344CB8AC3E}">
        <p14:creationId xmlns:p14="http://schemas.microsoft.com/office/powerpoint/2010/main" val="218865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A377-2D41-A04A-BA1A-344874049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702B3-1596-2642-A7D2-7E1C7A4E1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4B3AA2-C93F-F545-A0FD-7C72174DC317}"/>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5" name="Footer Placeholder 4">
            <a:extLst>
              <a:ext uri="{FF2B5EF4-FFF2-40B4-BE49-F238E27FC236}">
                <a16:creationId xmlns:a16="http://schemas.microsoft.com/office/drawing/2014/main" id="{9D562CB6-C332-894C-B5B9-6E7ABF7C3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B5837-0333-E941-B3D5-3EFE2EE2E6B6}"/>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776554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5B3E-681D-3049-B40F-A91733F805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F5E35F-0833-E048-B6D3-27B793A3C5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F537C-6C33-2241-B492-ECE2DEEC1426}"/>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5" name="Footer Placeholder 4">
            <a:extLst>
              <a:ext uri="{FF2B5EF4-FFF2-40B4-BE49-F238E27FC236}">
                <a16:creationId xmlns:a16="http://schemas.microsoft.com/office/drawing/2014/main" id="{067B0B55-A39D-E944-A44F-B5172AF69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89449-C65D-DC4A-B6FB-19E7A9B23F05}"/>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392372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4038C-39CD-C34E-9001-E43DDE07FE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3ECA3D-0A79-4642-B75D-EB945632E0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F019F-27B2-1C4F-82C8-31BF70061696}"/>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5" name="Footer Placeholder 4">
            <a:extLst>
              <a:ext uri="{FF2B5EF4-FFF2-40B4-BE49-F238E27FC236}">
                <a16:creationId xmlns:a16="http://schemas.microsoft.com/office/drawing/2014/main" id="{21C55366-6DAB-9543-92F6-94E2C8780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CC200-7359-F64A-8E5B-12955807D781}"/>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3821845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D864-4B65-8542-A507-C47195368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4160CF-2C89-4744-BEE6-497D0A4147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E7DAA-85F9-CF40-B5AD-D835C666D393}"/>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5" name="Footer Placeholder 4">
            <a:extLst>
              <a:ext uri="{FF2B5EF4-FFF2-40B4-BE49-F238E27FC236}">
                <a16:creationId xmlns:a16="http://schemas.microsoft.com/office/drawing/2014/main" id="{4A3E8BA6-E785-2B40-ACBF-040475436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58501-9674-D443-9BC2-1B8A02E665EC}"/>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30137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003F-28E6-844E-8958-79B44211B7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A129C9-2A80-834F-B0F5-F101F165E9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3C6CDB-4E27-A942-93DC-8AE2D9366956}"/>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5" name="Footer Placeholder 4">
            <a:extLst>
              <a:ext uri="{FF2B5EF4-FFF2-40B4-BE49-F238E27FC236}">
                <a16:creationId xmlns:a16="http://schemas.microsoft.com/office/drawing/2014/main" id="{69819CFF-4867-CB46-A195-3D1E43118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9F216-1857-6F4E-BAB8-392FAA81FD67}"/>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310403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BEDC-B2B7-CB43-A17A-B8E04D4DFD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280047-78D2-E846-BC9D-0D263D132E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523607-2DEB-DD46-9B52-646D15FB92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40458D-64AA-4346-93F7-31E74A63DD3A}"/>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6" name="Footer Placeholder 5">
            <a:extLst>
              <a:ext uri="{FF2B5EF4-FFF2-40B4-BE49-F238E27FC236}">
                <a16:creationId xmlns:a16="http://schemas.microsoft.com/office/drawing/2014/main" id="{045EE26A-4C04-804A-87D6-B92F8B12E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197BF-42C9-2D4F-9ACB-8EFC429C9E8C}"/>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83271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7336-852D-7546-A3D0-F82F584F7B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E34AEB-B3C3-8941-ADE3-46440675EB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EE0AB2-071F-6A4F-953E-0A7DF0AA23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724AB-4CBA-4B4D-A60F-EA6CA4807B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0B8936-9E36-F74F-8900-792BA0E5A4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38BA70-6587-6749-BC0D-7DA44D64A98F}"/>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8" name="Footer Placeholder 7">
            <a:extLst>
              <a:ext uri="{FF2B5EF4-FFF2-40B4-BE49-F238E27FC236}">
                <a16:creationId xmlns:a16="http://schemas.microsoft.com/office/drawing/2014/main" id="{859BB03E-9D75-B44A-9024-50C851CD4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2311B-5552-AB43-A074-D424ED6E2654}"/>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41368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C8A0-06A8-104E-BC60-158B5E3F9A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30412-8457-024B-8057-66FCDA49305F}"/>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4" name="Footer Placeholder 3">
            <a:extLst>
              <a:ext uri="{FF2B5EF4-FFF2-40B4-BE49-F238E27FC236}">
                <a16:creationId xmlns:a16="http://schemas.microsoft.com/office/drawing/2014/main" id="{95EC692B-97E6-F045-9775-BEB4473A19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9E1D7C-2A32-C241-829F-8F94D2156F68}"/>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62481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7A16D-DDB8-964B-B4AB-A73806F370B1}"/>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3" name="Footer Placeholder 2">
            <a:extLst>
              <a:ext uri="{FF2B5EF4-FFF2-40B4-BE49-F238E27FC236}">
                <a16:creationId xmlns:a16="http://schemas.microsoft.com/office/drawing/2014/main" id="{88BC7597-83A3-584C-AAFF-5AC7E564E1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333D94-0C18-E446-B79B-4A7CBF428503}"/>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88597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B540-7120-9941-A968-38AB0DD1E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2FE5EF-6F9A-FF4A-840D-BB949D420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96A64A-6083-A44D-8ABF-69C672617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F6660-AD64-9742-9EDD-ABB7D6993CF0}"/>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6" name="Footer Placeholder 5">
            <a:extLst>
              <a:ext uri="{FF2B5EF4-FFF2-40B4-BE49-F238E27FC236}">
                <a16:creationId xmlns:a16="http://schemas.microsoft.com/office/drawing/2014/main" id="{A2BE36D7-1E87-B14C-9277-D12457F14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210F3-5736-2F44-88A2-AA3AADD87101}"/>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295769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B9E7-91B0-AF44-8F55-53E102D6B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B30995-D029-CA4B-B147-DC667FD86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497824-5360-804C-B490-B017B37D2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01C2D-2333-384B-9215-D3B57FBE84A3}"/>
              </a:ext>
            </a:extLst>
          </p:cNvPr>
          <p:cNvSpPr>
            <a:spLocks noGrp="1"/>
          </p:cNvSpPr>
          <p:nvPr>
            <p:ph type="dt" sz="half" idx="10"/>
          </p:nvPr>
        </p:nvSpPr>
        <p:spPr/>
        <p:txBody>
          <a:bodyPr/>
          <a:lstStyle/>
          <a:p>
            <a:fld id="{233D029D-E84F-C44C-8ACC-C45FF5FAB159}" type="datetimeFigureOut">
              <a:rPr lang="en-US" smtClean="0"/>
              <a:t>12/16/24</a:t>
            </a:fld>
            <a:endParaRPr lang="en-US"/>
          </a:p>
        </p:txBody>
      </p:sp>
      <p:sp>
        <p:nvSpPr>
          <p:cNvPr id="6" name="Footer Placeholder 5">
            <a:extLst>
              <a:ext uri="{FF2B5EF4-FFF2-40B4-BE49-F238E27FC236}">
                <a16:creationId xmlns:a16="http://schemas.microsoft.com/office/drawing/2014/main" id="{1B20BE65-0D21-8B49-A1D0-4889B9DAD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EAFD8-EC4C-0548-9678-25442A64EEC4}"/>
              </a:ext>
            </a:extLst>
          </p:cNvPr>
          <p:cNvSpPr>
            <a:spLocks noGrp="1"/>
          </p:cNvSpPr>
          <p:nvPr>
            <p:ph type="sldNum" sz="quarter" idx="12"/>
          </p:nvPr>
        </p:nvSpPr>
        <p:spPr/>
        <p:txBody>
          <a:bodyPr/>
          <a:lstStyle/>
          <a:p>
            <a:fld id="{C4C8DCE3-4828-7142-BCEE-0A009E2114D9}" type="slidenum">
              <a:rPr lang="en-US" smtClean="0"/>
              <a:t>‹#›</a:t>
            </a:fld>
            <a:endParaRPr lang="en-US"/>
          </a:p>
        </p:txBody>
      </p:sp>
    </p:spTree>
    <p:extLst>
      <p:ext uri="{BB962C8B-B14F-4D97-AF65-F5344CB8AC3E}">
        <p14:creationId xmlns:p14="http://schemas.microsoft.com/office/powerpoint/2010/main" val="46939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C1469-624E-2E41-BC88-A3775A2A9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664103-677D-B94C-9E7F-62C50B155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36E58-B1A3-B040-B46A-F961F397F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D029D-E84F-C44C-8ACC-C45FF5FAB159}" type="datetimeFigureOut">
              <a:rPr lang="en-US" smtClean="0"/>
              <a:t>12/16/24</a:t>
            </a:fld>
            <a:endParaRPr lang="en-US"/>
          </a:p>
        </p:txBody>
      </p:sp>
      <p:sp>
        <p:nvSpPr>
          <p:cNvPr id="5" name="Footer Placeholder 4">
            <a:extLst>
              <a:ext uri="{FF2B5EF4-FFF2-40B4-BE49-F238E27FC236}">
                <a16:creationId xmlns:a16="http://schemas.microsoft.com/office/drawing/2014/main" id="{F461E826-B902-BB4F-9FE6-1FBF8D01C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10C705-22D4-A042-BB54-42A4BB0F3F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8DCE3-4828-7142-BCEE-0A009E2114D9}" type="slidenum">
              <a:rPr lang="en-US" smtClean="0"/>
              <a:t>‹#›</a:t>
            </a:fld>
            <a:endParaRPr lang="en-US"/>
          </a:p>
        </p:txBody>
      </p:sp>
    </p:spTree>
    <p:extLst>
      <p:ext uri="{BB962C8B-B14F-4D97-AF65-F5344CB8AC3E}">
        <p14:creationId xmlns:p14="http://schemas.microsoft.com/office/powerpoint/2010/main" val="129712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A3ABEF4-3B1D-794F-98D1-021C87E11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169"/>
            <a:ext cx="12191999" cy="5312970"/>
          </a:xfrm>
          <a:prstGeom prst="rect">
            <a:avLst/>
          </a:prstGeom>
          <a:noFill/>
          <a:effectLst>
            <a:outerShdw sx="1000" sy="1000" algn="ctr" rotWithShape="0">
              <a:schemeClr val="tx1"/>
            </a:outerShdw>
          </a:effectLst>
        </p:spPr>
      </p:pic>
      <p:pic>
        <p:nvPicPr>
          <p:cNvPr id="2" name="Picture 10" descr="Logo, company name&#10;&#10;Description automatically generated">
            <a:extLst>
              <a:ext uri="{FF2B5EF4-FFF2-40B4-BE49-F238E27FC236}">
                <a16:creationId xmlns:a16="http://schemas.microsoft.com/office/drawing/2014/main" id="{F55D23A7-6692-03E4-17C1-4DEE5086D3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100" y="5312970"/>
            <a:ext cx="1233889" cy="1278454"/>
          </a:xfrm>
          <a:prstGeom prst="rect">
            <a:avLst/>
          </a:prstGeom>
        </p:spPr>
      </p:pic>
      <p:sp>
        <p:nvSpPr>
          <p:cNvPr id="8" name="Rectangle 7">
            <a:extLst>
              <a:ext uri="{FF2B5EF4-FFF2-40B4-BE49-F238E27FC236}">
                <a16:creationId xmlns:a16="http://schemas.microsoft.com/office/drawing/2014/main" id="{B7804328-77B6-AE41-A118-DCDB7FDC4A6A}"/>
              </a:ext>
            </a:extLst>
          </p:cNvPr>
          <p:cNvSpPr/>
          <p:nvPr/>
        </p:nvSpPr>
        <p:spPr>
          <a:xfrm>
            <a:off x="7579606" y="5759807"/>
            <a:ext cx="3911448" cy="646331"/>
          </a:xfrm>
          <a:prstGeom prst="rect">
            <a:avLst/>
          </a:prstGeom>
        </p:spPr>
        <p:txBody>
          <a:bodyPr wrap="square">
            <a:spAutoFit/>
          </a:bodyPr>
          <a:lstStyle/>
          <a:p>
            <a:pPr algn="r"/>
            <a:r>
              <a:rPr lang="en-US" b="1" dirty="0">
                <a:solidFill>
                  <a:srgbClr val="1F3D7B"/>
                </a:solidFill>
                <a:latin typeface="Roboto" panose="02000000000000000000" pitchFamily="2" charset="0"/>
                <a:ea typeface="Roboto" panose="02000000000000000000" pitchFamily="2" charset="0"/>
                <a:cs typeface="Arial" panose="020B0604020202020204" pitchFamily="34" charset="0"/>
              </a:rPr>
              <a:t>INSERT DATE HERE</a:t>
            </a:r>
          </a:p>
          <a:p>
            <a:pPr algn="r"/>
            <a:r>
              <a:rPr lang="en-US" dirty="0">
                <a:solidFill>
                  <a:srgbClr val="1F3D7B"/>
                </a:solidFill>
                <a:latin typeface="Roboto" panose="02000000000000000000" pitchFamily="2" charset="0"/>
                <a:ea typeface="Roboto" panose="02000000000000000000" pitchFamily="2" charset="0"/>
                <a:cs typeface="Arial" panose="020B0604020202020204" pitchFamily="34" charset="0"/>
              </a:rPr>
              <a:t>Presented by Name Goes Here</a:t>
            </a:r>
          </a:p>
        </p:txBody>
      </p:sp>
      <p:sp>
        <p:nvSpPr>
          <p:cNvPr id="10" name="Rectangle 9">
            <a:extLst>
              <a:ext uri="{FF2B5EF4-FFF2-40B4-BE49-F238E27FC236}">
                <a16:creationId xmlns:a16="http://schemas.microsoft.com/office/drawing/2014/main" id="{24D6C3A9-2526-6947-B32C-D207CCFC871F}"/>
              </a:ext>
            </a:extLst>
          </p:cNvPr>
          <p:cNvSpPr/>
          <p:nvPr/>
        </p:nvSpPr>
        <p:spPr>
          <a:xfrm>
            <a:off x="2890729" y="5877328"/>
            <a:ext cx="309571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[Place Customer Logo Here]</a:t>
            </a:r>
          </a:p>
        </p:txBody>
      </p:sp>
      <p:grpSp>
        <p:nvGrpSpPr>
          <p:cNvPr id="16" name="Group 15">
            <a:extLst>
              <a:ext uri="{FF2B5EF4-FFF2-40B4-BE49-F238E27FC236}">
                <a16:creationId xmlns:a16="http://schemas.microsoft.com/office/drawing/2014/main" id="{92BB98C1-CAD4-6F46-8541-980834C899A9}"/>
              </a:ext>
            </a:extLst>
          </p:cNvPr>
          <p:cNvGrpSpPr/>
          <p:nvPr/>
        </p:nvGrpSpPr>
        <p:grpSpPr>
          <a:xfrm>
            <a:off x="2258547" y="5880788"/>
            <a:ext cx="407624" cy="407624"/>
            <a:chOff x="2258547" y="6017774"/>
            <a:chExt cx="407624" cy="407624"/>
          </a:xfrm>
        </p:grpSpPr>
        <p:sp>
          <p:nvSpPr>
            <p:cNvPr id="12" name="Rectangle 11">
              <a:extLst>
                <a:ext uri="{FF2B5EF4-FFF2-40B4-BE49-F238E27FC236}">
                  <a16:creationId xmlns:a16="http://schemas.microsoft.com/office/drawing/2014/main" id="{7314AAFB-156E-724B-99F9-B8A4FACFDA37}"/>
                </a:ext>
              </a:extLst>
            </p:cNvPr>
            <p:cNvSpPr/>
            <p:nvPr/>
          </p:nvSpPr>
          <p:spPr>
            <a:xfrm>
              <a:off x="2258547" y="6161949"/>
              <a:ext cx="407624" cy="119274"/>
            </a:xfrm>
            <a:prstGeom prst="rect">
              <a:avLst/>
            </a:prstGeom>
            <a:solidFill>
              <a:srgbClr val="1F3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D774B4-6EFC-AE4C-A661-AC6E8B06238D}"/>
                </a:ext>
              </a:extLst>
            </p:cNvPr>
            <p:cNvSpPr/>
            <p:nvPr/>
          </p:nvSpPr>
          <p:spPr>
            <a:xfrm rot="5400000">
              <a:off x="2258547" y="6161949"/>
              <a:ext cx="407624" cy="119274"/>
            </a:xfrm>
            <a:prstGeom prst="rect">
              <a:avLst/>
            </a:prstGeom>
            <a:solidFill>
              <a:srgbClr val="1F3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1F52CDB-9E85-8BE2-C17E-C2707A79454E}"/>
              </a:ext>
            </a:extLst>
          </p:cNvPr>
          <p:cNvSpPr/>
          <p:nvPr/>
        </p:nvSpPr>
        <p:spPr>
          <a:xfrm>
            <a:off x="1" y="1"/>
            <a:ext cx="12192000" cy="5312970"/>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3F9807-5FE0-CF52-2924-47D51DBC36E7}"/>
              </a:ext>
            </a:extLst>
          </p:cNvPr>
          <p:cNvSpPr txBox="1"/>
          <p:nvPr/>
        </p:nvSpPr>
        <p:spPr>
          <a:xfrm>
            <a:off x="746457" y="371205"/>
            <a:ext cx="8791033" cy="4401205"/>
          </a:xfrm>
          <a:prstGeom prst="rect">
            <a:avLst/>
          </a:prstGeom>
          <a:noFill/>
        </p:spPr>
        <p:txBody>
          <a:bodyPr wrap="square" rtlCol="0">
            <a:spAutoFit/>
          </a:bodyPr>
          <a:lstStyle/>
          <a:p>
            <a:r>
              <a:rPr lang="en-US" sz="14000" b="1" dirty="0">
                <a:solidFill>
                  <a:schemeClr val="bg1"/>
                </a:solidFill>
                <a:latin typeface="Roboto Condensed" panose="02000000000000000000" pitchFamily="2" charset="0"/>
                <a:ea typeface="Roboto Condensed" panose="02000000000000000000" pitchFamily="2" charset="0"/>
              </a:rPr>
              <a:t>Your Solar Proposal</a:t>
            </a:r>
          </a:p>
        </p:txBody>
      </p:sp>
    </p:spTree>
    <p:extLst>
      <p:ext uri="{BB962C8B-B14F-4D97-AF65-F5344CB8AC3E}">
        <p14:creationId xmlns:p14="http://schemas.microsoft.com/office/powerpoint/2010/main" val="2658396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1301F9F-FF11-E446-8825-138DFDBA5409}"/>
              </a:ext>
            </a:extLst>
          </p:cNvPr>
          <p:cNvSpPr/>
          <p:nvPr/>
        </p:nvSpPr>
        <p:spPr>
          <a:xfrm>
            <a:off x="714372" y="525533"/>
            <a:ext cx="555647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OUR TRACK RECORD</a:t>
            </a:r>
          </a:p>
        </p:txBody>
      </p:sp>
      <p:cxnSp>
        <p:nvCxnSpPr>
          <p:cNvPr id="18" name="Straight Connector 17">
            <a:extLst>
              <a:ext uri="{FF2B5EF4-FFF2-40B4-BE49-F238E27FC236}">
                <a16:creationId xmlns:a16="http://schemas.microsoft.com/office/drawing/2014/main" id="{1261BD03-F891-2140-BFD5-7C5D829119AD}"/>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EDD3301-BB0B-FF4E-B13F-DDB1D4A14471}"/>
              </a:ext>
            </a:extLst>
          </p:cNvPr>
          <p:cNvSpPr/>
          <p:nvPr/>
        </p:nvSpPr>
        <p:spPr>
          <a:xfrm>
            <a:off x="2554542" y="2588380"/>
            <a:ext cx="1741454" cy="830997"/>
          </a:xfrm>
          <a:prstGeom prst="rect">
            <a:avLst/>
          </a:prstGeom>
        </p:spPr>
        <p:txBody>
          <a:bodyPr wrap="square">
            <a:spAutoFit/>
          </a:bodyPr>
          <a:lstStyle/>
          <a:p>
            <a:pPr algn="ctr"/>
            <a:r>
              <a:rPr lang="en-US" sz="4800" b="1" dirty="0">
                <a:solidFill>
                  <a:srgbClr val="0A90C9"/>
                </a:solidFill>
                <a:latin typeface="Roboto" panose="02000000000000000000" pitchFamily="2" charset="0"/>
                <a:ea typeface="Roboto" panose="02000000000000000000" pitchFamily="2" charset="0"/>
                <a:cs typeface="Arial" panose="020B0604020202020204" pitchFamily="34" charset="0"/>
              </a:rPr>
              <a:t>2004</a:t>
            </a:r>
          </a:p>
        </p:txBody>
      </p:sp>
      <p:sp>
        <p:nvSpPr>
          <p:cNvPr id="21" name="Rectangle 20">
            <a:extLst>
              <a:ext uri="{FF2B5EF4-FFF2-40B4-BE49-F238E27FC236}">
                <a16:creationId xmlns:a16="http://schemas.microsoft.com/office/drawing/2014/main" id="{D0970199-D625-FB41-A09C-3280CA593BD6}"/>
              </a:ext>
            </a:extLst>
          </p:cNvPr>
          <p:cNvSpPr/>
          <p:nvPr/>
        </p:nvSpPr>
        <p:spPr>
          <a:xfrm>
            <a:off x="8906296" y="2588380"/>
            <a:ext cx="1218140" cy="830997"/>
          </a:xfrm>
          <a:prstGeom prst="rect">
            <a:avLst/>
          </a:prstGeom>
        </p:spPr>
        <p:txBody>
          <a:bodyPr wrap="square">
            <a:spAutoFit/>
          </a:bodyPr>
          <a:lstStyle/>
          <a:p>
            <a:pPr algn="ctr"/>
            <a:r>
              <a:rPr lang="en-US" sz="4800" b="1" dirty="0">
                <a:solidFill>
                  <a:srgbClr val="0A90C9"/>
                </a:solidFill>
                <a:latin typeface="Roboto" panose="02000000000000000000" pitchFamily="2" charset="0"/>
                <a:ea typeface="Roboto" panose="02000000000000000000" pitchFamily="2" charset="0"/>
                <a:cs typeface="Arial" panose="020B0604020202020204" pitchFamily="34" charset="0"/>
              </a:rPr>
              <a:t>37</a:t>
            </a:r>
          </a:p>
        </p:txBody>
      </p:sp>
      <p:sp>
        <p:nvSpPr>
          <p:cNvPr id="25" name="TextBox 24">
            <a:extLst>
              <a:ext uri="{FF2B5EF4-FFF2-40B4-BE49-F238E27FC236}">
                <a16:creationId xmlns:a16="http://schemas.microsoft.com/office/drawing/2014/main" id="{D97A27DA-FC19-2847-9628-6834680DF361}"/>
              </a:ext>
            </a:extLst>
          </p:cNvPr>
          <p:cNvSpPr txBox="1"/>
          <p:nvPr/>
        </p:nvSpPr>
        <p:spPr>
          <a:xfrm>
            <a:off x="1459917" y="3345073"/>
            <a:ext cx="3930705" cy="369332"/>
          </a:xfrm>
          <a:prstGeom prst="rect">
            <a:avLst/>
          </a:prstGeom>
          <a:noFill/>
        </p:spPr>
        <p:txBody>
          <a:bodyPr wrap="square" rtlCol="0">
            <a:spAutoFit/>
          </a:bodyPr>
          <a:lstStyle/>
          <a:p>
            <a:pPr algn="ctr"/>
            <a:r>
              <a:rPr lang="en-US" dirty="0">
                <a:solidFill>
                  <a:schemeClr val="tx1">
                    <a:lumMod val="75000"/>
                    <a:lumOff val="25000"/>
                  </a:schemeClr>
                </a:solidFill>
                <a:latin typeface="Roboto" panose="02000000000000000000" pitchFamily="2" charset="0"/>
                <a:ea typeface="Roboto" panose="02000000000000000000" pitchFamily="2" charset="0"/>
              </a:rPr>
              <a:t>SECURE SOLAR FUTURES FOUNDED</a:t>
            </a:r>
            <a:endParaRPr lang="en-US" b="1" dirty="0">
              <a:solidFill>
                <a:srgbClr val="1F3D7B"/>
              </a:solidFill>
              <a:latin typeface="Roboto" panose="02000000000000000000" pitchFamily="2" charset="0"/>
              <a:ea typeface="Roboto" panose="02000000000000000000" pitchFamily="2" charset="0"/>
            </a:endParaRPr>
          </a:p>
        </p:txBody>
      </p:sp>
      <p:sp>
        <p:nvSpPr>
          <p:cNvPr id="20" name="Rectangle 19">
            <a:extLst>
              <a:ext uri="{FF2B5EF4-FFF2-40B4-BE49-F238E27FC236}">
                <a16:creationId xmlns:a16="http://schemas.microsoft.com/office/drawing/2014/main" id="{65C3759A-C851-004A-88A9-AC5F9556F05A}"/>
              </a:ext>
            </a:extLst>
          </p:cNvPr>
          <p:cNvSpPr/>
          <p:nvPr/>
        </p:nvSpPr>
        <p:spPr>
          <a:xfrm>
            <a:off x="6289622" y="2606359"/>
            <a:ext cx="1341811" cy="830997"/>
          </a:xfrm>
          <a:prstGeom prst="rect">
            <a:avLst/>
          </a:prstGeom>
        </p:spPr>
        <p:txBody>
          <a:bodyPr wrap="square">
            <a:spAutoFit/>
          </a:bodyPr>
          <a:lstStyle/>
          <a:p>
            <a:pPr algn="ctr"/>
            <a:r>
              <a:rPr lang="en-US" sz="4800" b="1" dirty="0">
                <a:solidFill>
                  <a:srgbClr val="0A90C9"/>
                </a:solidFill>
                <a:latin typeface="Roboto" panose="02000000000000000000" pitchFamily="2" charset="0"/>
                <a:ea typeface="Roboto" panose="02000000000000000000" pitchFamily="2" charset="0"/>
                <a:cs typeface="Arial" panose="020B0604020202020204" pitchFamily="34" charset="0"/>
              </a:rPr>
              <a:t>117</a:t>
            </a:r>
          </a:p>
        </p:txBody>
      </p:sp>
      <p:sp>
        <p:nvSpPr>
          <p:cNvPr id="26" name="TextBox 25">
            <a:extLst>
              <a:ext uri="{FF2B5EF4-FFF2-40B4-BE49-F238E27FC236}">
                <a16:creationId xmlns:a16="http://schemas.microsoft.com/office/drawing/2014/main" id="{7FC0C4C1-8EB0-AB43-8F8A-0E602A04EF82}"/>
              </a:ext>
            </a:extLst>
          </p:cNvPr>
          <p:cNvSpPr txBox="1"/>
          <p:nvPr/>
        </p:nvSpPr>
        <p:spPr>
          <a:xfrm>
            <a:off x="5653952" y="3345073"/>
            <a:ext cx="2613153" cy="369332"/>
          </a:xfrm>
          <a:prstGeom prst="rect">
            <a:avLst/>
          </a:prstGeom>
          <a:noFill/>
        </p:spPr>
        <p:txBody>
          <a:bodyPr wrap="square" rtlCol="0">
            <a:spAutoFit/>
          </a:bodyPr>
          <a:lstStyle/>
          <a:p>
            <a:pPr algn="ctr"/>
            <a:r>
              <a:rPr lang="en-US" dirty="0">
                <a:solidFill>
                  <a:schemeClr val="tx1">
                    <a:lumMod val="75000"/>
                    <a:lumOff val="25000"/>
                  </a:schemeClr>
                </a:solidFill>
                <a:latin typeface="Roboto" panose="02000000000000000000" pitchFamily="2" charset="0"/>
                <a:ea typeface="Roboto" panose="02000000000000000000" pitchFamily="2" charset="0"/>
              </a:rPr>
              <a:t>INDIVIDUAL PROJECTS</a:t>
            </a:r>
            <a:endParaRPr lang="en-US" b="1" dirty="0">
              <a:solidFill>
                <a:srgbClr val="1F3D7B"/>
              </a:solidFill>
              <a:latin typeface="Roboto" panose="02000000000000000000" pitchFamily="2" charset="0"/>
              <a:ea typeface="Roboto" panose="02000000000000000000" pitchFamily="2" charset="0"/>
            </a:endParaRPr>
          </a:p>
        </p:txBody>
      </p:sp>
      <p:sp>
        <p:nvSpPr>
          <p:cNvPr id="27" name="TextBox 26">
            <a:extLst>
              <a:ext uri="{FF2B5EF4-FFF2-40B4-BE49-F238E27FC236}">
                <a16:creationId xmlns:a16="http://schemas.microsoft.com/office/drawing/2014/main" id="{30407D91-4AF4-4C43-99DF-C81F55FEFCFB}"/>
              </a:ext>
            </a:extLst>
          </p:cNvPr>
          <p:cNvSpPr txBox="1"/>
          <p:nvPr/>
        </p:nvSpPr>
        <p:spPr>
          <a:xfrm>
            <a:off x="8607228" y="3345073"/>
            <a:ext cx="1816276" cy="369332"/>
          </a:xfrm>
          <a:prstGeom prst="rect">
            <a:avLst/>
          </a:prstGeom>
          <a:noFill/>
        </p:spPr>
        <p:txBody>
          <a:bodyPr wrap="square" rtlCol="0">
            <a:spAutoFit/>
          </a:bodyPr>
          <a:lstStyle/>
          <a:p>
            <a:pPr algn="ctr"/>
            <a:r>
              <a:rPr lang="en-US" dirty="0">
                <a:solidFill>
                  <a:schemeClr val="tx1">
                    <a:lumMod val="75000"/>
                    <a:lumOff val="25000"/>
                  </a:schemeClr>
                </a:solidFill>
                <a:latin typeface="Roboto" panose="02000000000000000000" pitchFamily="2" charset="0"/>
                <a:ea typeface="Roboto" panose="02000000000000000000" pitchFamily="2" charset="0"/>
              </a:rPr>
              <a:t>MW INSTALLED</a:t>
            </a:r>
          </a:p>
        </p:txBody>
      </p:sp>
      <p:sp>
        <p:nvSpPr>
          <p:cNvPr id="28" name="TextBox 27">
            <a:extLst>
              <a:ext uri="{FF2B5EF4-FFF2-40B4-BE49-F238E27FC236}">
                <a16:creationId xmlns:a16="http://schemas.microsoft.com/office/drawing/2014/main" id="{A1FD46ED-130E-BA4A-A3D0-495BB9A28F10}"/>
              </a:ext>
            </a:extLst>
          </p:cNvPr>
          <p:cNvSpPr txBox="1"/>
          <p:nvPr/>
        </p:nvSpPr>
        <p:spPr>
          <a:xfrm>
            <a:off x="714372" y="1580783"/>
            <a:ext cx="10677528" cy="584775"/>
          </a:xfrm>
          <a:prstGeom prst="rect">
            <a:avLst/>
          </a:prstGeom>
          <a:noFill/>
        </p:spPr>
        <p:txBody>
          <a:bodyPr wrap="square" rtlCol="0">
            <a:spAutoFit/>
          </a:bodyPr>
          <a:lstStyle/>
          <a:p>
            <a:r>
              <a:rPr lang="en-US" sz="1600" dirty="0">
                <a:latin typeface="Roboto" panose="02000000000000000000" pitchFamily="2" charset="0"/>
                <a:ea typeface="Roboto" panose="02000000000000000000" pitchFamily="2" charset="0"/>
              </a:rPr>
              <a:t>Secure Solar Futures has established itself as a trustworthy provider, delivering exceptional service and satisfaction to our customers. </a:t>
            </a:r>
          </a:p>
        </p:txBody>
      </p:sp>
      <p:sp>
        <p:nvSpPr>
          <p:cNvPr id="29" name="Rectangle 28">
            <a:extLst>
              <a:ext uri="{FF2B5EF4-FFF2-40B4-BE49-F238E27FC236}">
                <a16:creationId xmlns:a16="http://schemas.microsoft.com/office/drawing/2014/main" id="{92A2AAA3-6930-2D46-8F30-E1AD992BCEB8}"/>
              </a:ext>
            </a:extLst>
          </p:cNvPr>
          <p:cNvSpPr/>
          <p:nvPr/>
        </p:nvSpPr>
        <p:spPr>
          <a:xfrm>
            <a:off x="1843901" y="5206919"/>
            <a:ext cx="3268391" cy="646331"/>
          </a:xfrm>
          <a:prstGeom prst="rect">
            <a:avLst/>
          </a:prstGeom>
        </p:spPr>
        <p:txBody>
          <a:bodyPr wrap="square">
            <a:spAutoFit/>
          </a:bodyPr>
          <a:lstStyle/>
          <a:p>
            <a:r>
              <a:rPr lang="en-US" b="1" dirty="0">
                <a:solidFill>
                  <a:srgbClr val="0A90C9"/>
                </a:solidFill>
                <a:latin typeface="Roboto" panose="02000000000000000000" pitchFamily="2" charset="0"/>
                <a:ea typeface="Roboto" panose="02000000000000000000" pitchFamily="2" charset="0"/>
              </a:rPr>
              <a:t>First</a:t>
            </a:r>
            <a:r>
              <a:rPr lang="en-US" dirty="0">
                <a:solidFill>
                  <a:schemeClr val="tx1">
                    <a:lumMod val="75000"/>
                    <a:lumOff val="25000"/>
                  </a:schemeClr>
                </a:solidFill>
                <a:latin typeface="Roboto" panose="02000000000000000000" pitchFamily="2" charset="0"/>
                <a:ea typeface="Roboto" panose="02000000000000000000" pitchFamily="2" charset="0"/>
              </a:rPr>
              <a:t> solar company in Virginia to become a B Corp</a:t>
            </a:r>
          </a:p>
        </p:txBody>
      </p:sp>
      <p:sp>
        <p:nvSpPr>
          <p:cNvPr id="31" name="Rectangle 30">
            <a:extLst>
              <a:ext uri="{FF2B5EF4-FFF2-40B4-BE49-F238E27FC236}">
                <a16:creationId xmlns:a16="http://schemas.microsoft.com/office/drawing/2014/main" id="{7ED30D2F-AE80-8542-B0FE-6CCB978E36FF}"/>
              </a:ext>
            </a:extLst>
          </p:cNvPr>
          <p:cNvSpPr/>
          <p:nvPr/>
        </p:nvSpPr>
        <p:spPr>
          <a:xfrm>
            <a:off x="6169853" y="5039894"/>
            <a:ext cx="3156809" cy="369332"/>
          </a:xfrm>
          <a:prstGeom prst="rect">
            <a:avLst/>
          </a:prstGeom>
        </p:spPr>
        <p:txBody>
          <a:bodyPr wrap="square">
            <a:spAutoFit/>
          </a:bodyPr>
          <a:lstStyle/>
          <a:p>
            <a:r>
              <a:rPr lang="en-US" b="1" dirty="0">
                <a:solidFill>
                  <a:srgbClr val="0A90C9"/>
                </a:solidFill>
                <a:latin typeface="Roboto" panose="02000000000000000000" pitchFamily="2" charset="0"/>
                <a:ea typeface="Roboto" panose="02000000000000000000" pitchFamily="2" charset="0"/>
              </a:rPr>
              <a:t>First</a:t>
            </a:r>
            <a:r>
              <a:rPr lang="en-US" dirty="0">
                <a:solidFill>
                  <a:schemeClr val="tx1">
                    <a:lumMod val="75000"/>
                    <a:lumOff val="25000"/>
                  </a:schemeClr>
                </a:solidFill>
                <a:latin typeface="Roboto" panose="02000000000000000000" pitchFamily="2" charset="0"/>
                <a:ea typeface="Roboto" panose="02000000000000000000" pitchFamily="2" charset="0"/>
              </a:rPr>
              <a:t> PPAs offered in Virginia</a:t>
            </a:r>
          </a:p>
        </p:txBody>
      </p:sp>
      <p:sp>
        <p:nvSpPr>
          <p:cNvPr id="32" name="Rectangle 31">
            <a:extLst>
              <a:ext uri="{FF2B5EF4-FFF2-40B4-BE49-F238E27FC236}">
                <a16:creationId xmlns:a16="http://schemas.microsoft.com/office/drawing/2014/main" id="{92EDBBBF-19BD-7A46-BEEB-112761C66382}"/>
              </a:ext>
            </a:extLst>
          </p:cNvPr>
          <p:cNvSpPr/>
          <p:nvPr/>
        </p:nvSpPr>
        <p:spPr>
          <a:xfrm>
            <a:off x="6169853" y="5701641"/>
            <a:ext cx="5144636" cy="369332"/>
          </a:xfrm>
          <a:prstGeom prst="rect">
            <a:avLst/>
          </a:prstGeom>
        </p:spPr>
        <p:txBody>
          <a:bodyPr wrap="square">
            <a:spAutoFit/>
          </a:bodyPr>
          <a:lstStyle/>
          <a:p>
            <a:r>
              <a:rPr lang="en-US" b="1" dirty="0">
                <a:solidFill>
                  <a:srgbClr val="0A90C9"/>
                </a:solidFill>
                <a:latin typeface="Roboto" panose="02000000000000000000" pitchFamily="2" charset="0"/>
                <a:ea typeface="Roboto" panose="02000000000000000000" pitchFamily="2" charset="0"/>
              </a:rPr>
              <a:t>First</a:t>
            </a:r>
            <a:r>
              <a:rPr lang="en-US" dirty="0">
                <a:solidFill>
                  <a:schemeClr val="tx1">
                    <a:lumMod val="75000"/>
                    <a:lumOff val="25000"/>
                  </a:schemeClr>
                </a:solidFill>
                <a:latin typeface="Roboto" panose="02000000000000000000" pitchFamily="2" charset="0"/>
                <a:ea typeface="Roboto" panose="02000000000000000000" pitchFamily="2" charset="0"/>
              </a:rPr>
              <a:t> </a:t>
            </a:r>
            <a:r>
              <a:rPr lang="en-US" i="1" dirty="0">
                <a:solidFill>
                  <a:schemeClr val="tx1">
                    <a:lumMod val="75000"/>
                    <a:lumOff val="25000"/>
                  </a:schemeClr>
                </a:solidFill>
                <a:latin typeface="Roboto" panose="02000000000000000000" pitchFamily="2" charset="0"/>
                <a:ea typeface="Roboto" panose="02000000000000000000" pitchFamily="2" charset="0"/>
              </a:rPr>
              <a:t>Solar SGA</a:t>
            </a:r>
            <a:r>
              <a:rPr lang="en-US" i="1" baseline="30000" dirty="0">
                <a:solidFill>
                  <a:schemeClr val="tx1">
                    <a:lumMod val="75000"/>
                    <a:lumOff val="25000"/>
                  </a:schemeClr>
                </a:solidFill>
                <a:latin typeface="Roboto" panose="02000000000000000000" pitchFamily="2" charset="0"/>
                <a:ea typeface="Roboto" panose="02000000000000000000" pitchFamily="2" charset="0"/>
              </a:rPr>
              <a:t>®</a:t>
            </a:r>
            <a:r>
              <a:rPr lang="en-US" dirty="0">
                <a:solidFill>
                  <a:schemeClr val="tx1">
                    <a:lumMod val="75000"/>
                    <a:lumOff val="25000"/>
                  </a:schemeClr>
                </a:solidFill>
                <a:latin typeface="Roboto" panose="02000000000000000000" pitchFamily="2" charset="0"/>
                <a:ea typeface="Roboto" panose="02000000000000000000" pitchFamily="2" charset="0"/>
              </a:rPr>
              <a:t> offered for states without PPAs</a:t>
            </a:r>
          </a:p>
        </p:txBody>
      </p:sp>
      <p:cxnSp>
        <p:nvCxnSpPr>
          <p:cNvPr id="33" name="Straight Connector 32">
            <a:extLst>
              <a:ext uri="{FF2B5EF4-FFF2-40B4-BE49-F238E27FC236}">
                <a16:creationId xmlns:a16="http://schemas.microsoft.com/office/drawing/2014/main" id="{9FE3663A-2627-E745-A2D8-D1F08391FD54}"/>
              </a:ext>
            </a:extLst>
          </p:cNvPr>
          <p:cNvCxnSpPr/>
          <p:nvPr/>
        </p:nvCxnSpPr>
        <p:spPr>
          <a:xfrm>
            <a:off x="800100" y="4143997"/>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B30D645-E98A-DD41-9D42-C5A44E7130F8}"/>
              </a:ext>
            </a:extLst>
          </p:cNvPr>
          <p:cNvCxnSpPr/>
          <p:nvPr/>
        </p:nvCxnSpPr>
        <p:spPr>
          <a:xfrm>
            <a:off x="800100" y="6400800"/>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9597524-4357-C444-876B-85EBF79773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2911" y="4993631"/>
            <a:ext cx="771165" cy="1072909"/>
          </a:xfrm>
          <a:prstGeom prst="rect">
            <a:avLst/>
          </a:prstGeom>
        </p:spPr>
      </p:pic>
      <p:pic>
        <p:nvPicPr>
          <p:cNvPr id="7" name="Picture 6">
            <a:extLst>
              <a:ext uri="{FF2B5EF4-FFF2-40B4-BE49-F238E27FC236}">
                <a16:creationId xmlns:a16="http://schemas.microsoft.com/office/drawing/2014/main" id="{55C1D10D-DB0D-B249-B5B2-7A8EFB9772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87" t="5174" r="11703" b="5313"/>
          <a:stretch/>
        </p:blipFill>
        <p:spPr>
          <a:xfrm>
            <a:off x="5255490" y="5069955"/>
            <a:ext cx="771166" cy="920262"/>
          </a:xfrm>
          <a:prstGeom prst="rect">
            <a:avLst/>
          </a:prstGeom>
        </p:spPr>
      </p:pic>
      <p:sp>
        <p:nvSpPr>
          <p:cNvPr id="35" name="Rectangle 34">
            <a:extLst>
              <a:ext uri="{FF2B5EF4-FFF2-40B4-BE49-F238E27FC236}">
                <a16:creationId xmlns:a16="http://schemas.microsoft.com/office/drawing/2014/main" id="{C995AEDF-ACD9-774F-B423-11CC557ACDAF}"/>
              </a:ext>
            </a:extLst>
          </p:cNvPr>
          <p:cNvSpPr/>
          <p:nvPr/>
        </p:nvSpPr>
        <p:spPr>
          <a:xfrm>
            <a:off x="4129903" y="4356499"/>
            <a:ext cx="3932193" cy="400110"/>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COMPANY FIRSTS</a:t>
            </a:r>
            <a:endParaRPr lang="en-US" b="1" cap="all" dirty="0">
              <a:solidFill>
                <a:srgbClr val="0A90C9"/>
              </a:solidFill>
              <a:latin typeface="Roboto Condensed" panose="02000000000000000000" pitchFamily="2" charset="0"/>
            </a:endParaRPr>
          </a:p>
        </p:txBody>
      </p:sp>
      <p:sp>
        <p:nvSpPr>
          <p:cNvPr id="22" name="Rectangle 21">
            <a:extLst>
              <a:ext uri="{FF2B5EF4-FFF2-40B4-BE49-F238E27FC236}">
                <a16:creationId xmlns:a16="http://schemas.microsoft.com/office/drawing/2014/main" id="{81AF477E-1B95-AE4A-89EE-2EF96B1F0313}"/>
              </a:ext>
            </a:extLst>
          </p:cNvPr>
          <p:cNvSpPr/>
          <p:nvPr/>
        </p:nvSpPr>
        <p:spPr>
          <a:xfrm>
            <a:off x="6169852" y="5381417"/>
            <a:ext cx="5069237" cy="369332"/>
          </a:xfrm>
          <a:prstGeom prst="rect">
            <a:avLst/>
          </a:prstGeom>
        </p:spPr>
        <p:txBody>
          <a:bodyPr wrap="square">
            <a:spAutoFit/>
          </a:bodyPr>
          <a:lstStyle/>
          <a:p>
            <a:r>
              <a:rPr lang="en-US" b="1" dirty="0">
                <a:solidFill>
                  <a:srgbClr val="0A90C9"/>
                </a:solidFill>
                <a:latin typeface="Roboto" panose="02000000000000000000" pitchFamily="2" charset="0"/>
                <a:ea typeface="Roboto" panose="02000000000000000000" pitchFamily="2" charset="0"/>
              </a:rPr>
              <a:t>First</a:t>
            </a:r>
            <a:r>
              <a:rPr lang="en-US" dirty="0">
                <a:solidFill>
                  <a:schemeClr val="tx1">
                    <a:lumMod val="75000"/>
                    <a:lumOff val="25000"/>
                  </a:schemeClr>
                </a:solidFill>
                <a:latin typeface="Roboto" panose="02000000000000000000" pitchFamily="2" charset="0"/>
                <a:ea typeface="Roboto" panose="02000000000000000000" pitchFamily="2" charset="0"/>
              </a:rPr>
              <a:t> PPA offered in West Virginia (Calhoun Co.)</a:t>
            </a:r>
          </a:p>
        </p:txBody>
      </p:sp>
    </p:spTree>
    <p:extLst>
      <p:ext uri="{BB962C8B-B14F-4D97-AF65-F5344CB8AC3E}">
        <p14:creationId xmlns:p14="http://schemas.microsoft.com/office/powerpoint/2010/main" val="542198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70E10B6-2B3D-0245-8B9B-8E421DF394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73219" y="1635087"/>
            <a:ext cx="1660554" cy="963809"/>
          </a:xfrm>
          <a:prstGeom prst="rect">
            <a:avLst/>
          </a:prstGeom>
          <a:ln>
            <a:noFill/>
          </a:ln>
        </p:spPr>
      </p:pic>
      <p:sp>
        <p:nvSpPr>
          <p:cNvPr id="6" name="Rectangle 5">
            <a:extLst>
              <a:ext uri="{FF2B5EF4-FFF2-40B4-BE49-F238E27FC236}">
                <a16:creationId xmlns:a16="http://schemas.microsoft.com/office/drawing/2014/main" id="{FFFF6861-7BD8-A449-9A7C-11334AB3F4B4}"/>
              </a:ext>
            </a:extLst>
          </p:cNvPr>
          <p:cNvSpPr/>
          <p:nvPr/>
        </p:nvSpPr>
        <p:spPr>
          <a:xfrm>
            <a:off x="714372" y="525533"/>
            <a:ext cx="555647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SELECTED CUSTOMERS</a:t>
            </a:r>
          </a:p>
        </p:txBody>
      </p:sp>
      <p:cxnSp>
        <p:nvCxnSpPr>
          <p:cNvPr id="7" name="Straight Connector 6">
            <a:extLst>
              <a:ext uri="{FF2B5EF4-FFF2-40B4-BE49-F238E27FC236}">
                <a16:creationId xmlns:a16="http://schemas.microsoft.com/office/drawing/2014/main" id="{FFF9858E-1F6F-9041-AF93-49833036E32E}"/>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pic>
        <p:nvPicPr>
          <p:cNvPr id="5" name="Picture 4" descr="Logo, company name&#10;&#10;Description automatically generated">
            <a:extLst>
              <a:ext uri="{FF2B5EF4-FFF2-40B4-BE49-F238E27FC236}">
                <a16:creationId xmlns:a16="http://schemas.microsoft.com/office/drawing/2014/main" id="{4CCD9D37-943E-E74B-9A1F-804F61BDD6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4286" y="3148474"/>
            <a:ext cx="1824431" cy="923095"/>
          </a:xfrm>
          <a:prstGeom prst="rect">
            <a:avLst/>
          </a:prstGeom>
          <a:ln>
            <a:noFill/>
          </a:ln>
        </p:spPr>
      </p:pic>
      <p:pic>
        <p:nvPicPr>
          <p:cNvPr id="8" name="Picture 7" descr="Logo, company name&#10;&#10;Description automatically generated">
            <a:extLst>
              <a:ext uri="{FF2B5EF4-FFF2-40B4-BE49-F238E27FC236}">
                <a16:creationId xmlns:a16="http://schemas.microsoft.com/office/drawing/2014/main" id="{C9DD9897-673E-1842-BC41-7ECF8DC3A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8935" y="4783116"/>
            <a:ext cx="1853395" cy="879594"/>
          </a:xfrm>
          <a:prstGeom prst="rect">
            <a:avLst/>
          </a:prstGeom>
          <a:ln>
            <a:noFill/>
          </a:ln>
        </p:spPr>
      </p:pic>
      <p:pic>
        <p:nvPicPr>
          <p:cNvPr id="9" name="Picture 8" descr="Logo, company name&#10;&#10;Description automatically generated">
            <a:extLst>
              <a:ext uri="{FF2B5EF4-FFF2-40B4-BE49-F238E27FC236}">
                <a16:creationId xmlns:a16="http://schemas.microsoft.com/office/drawing/2014/main" id="{1D19EC3A-72D8-3040-9887-D72A4AA119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0100" y="4667576"/>
            <a:ext cx="934358" cy="1110674"/>
          </a:xfrm>
          <a:prstGeom prst="rect">
            <a:avLst/>
          </a:prstGeom>
          <a:ln>
            <a:noFill/>
          </a:ln>
        </p:spPr>
      </p:pic>
      <p:pic>
        <p:nvPicPr>
          <p:cNvPr id="11" name="Picture 10" descr="Logo, company name&#10;&#10;Description automatically generated">
            <a:extLst>
              <a:ext uri="{FF2B5EF4-FFF2-40B4-BE49-F238E27FC236}">
                <a16:creationId xmlns:a16="http://schemas.microsoft.com/office/drawing/2014/main" id="{3C061839-344F-AC4A-ADCE-6CF4641D56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15674" y="4732029"/>
            <a:ext cx="1942045" cy="981769"/>
          </a:xfrm>
          <a:prstGeom prst="rect">
            <a:avLst/>
          </a:prstGeom>
          <a:ln>
            <a:noFill/>
          </a:ln>
        </p:spPr>
      </p:pic>
      <p:pic>
        <p:nvPicPr>
          <p:cNvPr id="13" name="Picture 12" descr="Logo, company name&#10;&#10;Description automatically generated">
            <a:extLst>
              <a:ext uri="{FF2B5EF4-FFF2-40B4-BE49-F238E27FC236}">
                <a16:creationId xmlns:a16="http://schemas.microsoft.com/office/drawing/2014/main" id="{332BB872-EB84-7042-9278-35E58460770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10803" y="3200791"/>
            <a:ext cx="1590409" cy="818461"/>
          </a:xfrm>
          <a:prstGeom prst="rect">
            <a:avLst/>
          </a:prstGeom>
          <a:ln>
            <a:noFill/>
          </a:ln>
        </p:spPr>
      </p:pic>
      <p:pic>
        <p:nvPicPr>
          <p:cNvPr id="14" name="Picture 13" descr="Logo, company name&#10;&#10;Description automatically generated">
            <a:extLst>
              <a:ext uri="{FF2B5EF4-FFF2-40B4-BE49-F238E27FC236}">
                <a16:creationId xmlns:a16="http://schemas.microsoft.com/office/drawing/2014/main" id="{CF8F18CE-B76C-8F40-A7CD-7B335D541F5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86901" y="1748412"/>
            <a:ext cx="2201440" cy="737158"/>
          </a:xfrm>
          <a:prstGeom prst="rect">
            <a:avLst/>
          </a:prstGeom>
          <a:ln>
            <a:noFill/>
          </a:ln>
        </p:spPr>
      </p:pic>
      <p:pic>
        <p:nvPicPr>
          <p:cNvPr id="15" name="Picture 14">
            <a:extLst>
              <a:ext uri="{FF2B5EF4-FFF2-40B4-BE49-F238E27FC236}">
                <a16:creationId xmlns:a16="http://schemas.microsoft.com/office/drawing/2014/main" id="{5C283EFD-5FDD-3C49-A0E2-452881E36CC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273546" y="5093991"/>
            <a:ext cx="2480723" cy="367281"/>
          </a:xfrm>
          <a:prstGeom prst="rect">
            <a:avLst/>
          </a:prstGeom>
          <a:ln>
            <a:noFill/>
          </a:ln>
        </p:spPr>
      </p:pic>
      <p:pic>
        <p:nvPicPr>
          <p:cNvPr id="19" name="Picture 18">
            <a:extLst>
              <a:ext uri="{FF2B5EF4-FFF2-40B4-BE49-F238E27FC236}">
                <a16:creationId xmlns:a16="http://schemas.microsoft.com/office/drawing/2014/main" id="{42C5A0D6-FE74-504E-9919-A27D6EB8E35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813298" y="2910204"/>
            <a:ext cx="1463279" cy="1463279"/>
          </a:xfrm>
          <a:prstGeom prst="rect">
            <a:avLst/>
          </a:prstGeom>
          <a:ln>
            <a:noFill/>
          </a:ln>
        </p:spPr>
      </p:pic>
      <p:pic>
        <p:nvPicPr>
          <p:cNvPr id="23" name="Picture 22">
            <a:extLst>
              <a:ext uri="{FF2B5EF4-FFF2-40B4-BE49-F238E27FC236}">
                <a16:creationId xmlns:a16="http://schemas.microsoft.com/office/drawing/2014/main" id="{676D5286-0C29-AC4B-AD72-FC5DB0F3F1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0583" y="1797782"/>
            <a:ext cx="2201440" cy="638418"/>
          </a:xfrm>
          <a:prstGeom prst="rect">
            <a:avLst/>
          </a:prstGeom>
        </p:spPr>
      </p:pic>
      <p:pic>
        <p:nvPicPr>
          <p:cNvPr id="24" name="Picture 23">
            <a:extLst>
              <a:ext uri="{FF2B5EF4-FFF2-40B4-BE49-F238E27FC236}">
                <a16:creationId xmlns:a16="http://schemas.microsoft.com/office/drawing/2014/main" id="{919F58D1-6BD3-3740-9E00-40604415922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4889" y="3008599"/>
            <a:ext cx="1202845" cy="1202845"/>
          </a:xfrm>
          <a:prstGeom prst="rect">
            <a:avLst/>
          </a:prstGeom>
        </p:spPr>
      </p:pic>
      <p:pic>
        <p:nvPicPr>
          <p:cNvPr id="26" name="Picture 25">
            <a:extLst>
              <a:ext uri="{FF2B5EF4-FFF2-40B4-BE49-F238E27FC236}">
                <a16:creationId xmlns:a16="http://schemas.microsoft.com/office/drawing/2014/main" id="{9D17F023-D85B-8448-AE29-9D8ADEDBBA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18651" y="1580368"/>
            <a:ext cx="1081282" cy="1081282"/>
          </a:xfrm>
          <a:prstGeom prst="rect">
            <a:avLst/>
          </a:prstGeom>
        </p:spPr>
      </p:pic>
      <p:pic>
        <p:nvPicPr>
          <p:cNvPr id="28" name="Picture 27">
            <a:extLst>
              <a:ext uri="{FF2B5EF4-FFF2-40B4-BE49-F238E27FC236}">
                <a16:creationId xmlns:a16="http://schemas.microsoft.com/office/drawing/2014/main" id="{3B18FB01-9E26-7647-B223-02613921E5C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356730" y="3075948"/>
            <a:ext cx="1068560" cy="1068146"/>
          </a:xfrm>
          <a:prstGeom prst="ellipse">
            <a:avLst/>
          </a:prstGeom>
        </p:spPr>
      </p:pic>
    </p:spTree>
    <p:extLst>
      <p:ext uri="{BB962C8B-B14F-4D97-AF65-F5344CB8AC3E}">
        <p14:creationId xmlns:p14="http://schemas.microsoft.com/office/powerpoint/2010/main" val="1280063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FF6861-7BD8-A449-9A7C-11334AB3F4B4}"/>
              </a:ext>
            </a:extLst>
          </p:cNvPr>
          <p:cNvSpPr/>
          <p:nvPr/>
        </p:nvSpPr>
        <p:spPr>
          <a:xfrm>
            <a:off x="714372" y="525533"/>
            <a:ext cx="555647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SELECTED CUSTOMERS</a:t>
            </a:r>
          </a:p>
        </p:txBody>
      </p:sp>
      <p:cxnSp>
        <p:nvCxnSpPr>
          <p:cNvPr id="7" name="Straight Connector 6">
            <a:extLst>
              <a:ext uri="{FF2B5EF4-FFF2-40B4-BE49-F238E27FC236}">
                <a16:creationId xmlns:a16="http://schemas.microsoft.com/office/drawing/2014/main" id="{FFF9858E-1F6F-9041-AF93-49833036E32E}"/>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pic>
        <p:nvPicPr>
          <p:cNvPr id="16" name="Picture 15" descr="Logo, company name&#10;&#10;Description automatically generated">
            <a:extLst>
              <a:ext uri="{FF2B5EF4-FFF2-40B4-BE49-F238E27FC236}">
                <a16:creationId xmlns:a16="http://schemas.microsoft.com/office/drawing/2014/main" id="{E0784B36-C79E-5449-A846-9FC2DFCC00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27527" y="3131606"/>
            <a:ext cx="2251150" cy="1138032"/>
          </a:xfrm>
          <a:prstGeom prst="rect">
            <a:avLst/>
          </a:prstGeom>
          <a:ln>
            <a:noFill/>
          </a:ln>
        </p:spPr>
      </p:pic>
      <p:pic>
        <p:nvPicPr>
          <p:cNvPr id="17" name="Picture 16">
            <a:extLst>
              <a:ext uri="{FF2B5EF4-FFF2-40B4-BE49-F238E27FC236}">
                <a16:creationId xmlns:a16="http://schemas.microsoft.com/office/drawing/2014/main" id="{FD197A54-CC88-5E41-A387-2535A621C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94" t="-21228" r="-3492" b="-24770"/>
          <a:stretch/>
        </p:blipFill>
        <p:spPr>
          <a:xfrm>
            <a:off x="782918" y="3576994"/>
            <a:ext cx="2524316" cy="556752"/>
          </a:xfrm>
          <a:prstGeom prst="rect">
            <a:avLst/>
          </a:prstGeom>
          <a:ln>
            <a:noFill/>
          </a:ln>
        </p:spPr>
      </p:pic>
      <p:pic>
        <p:nvPicPr>
          <p:cNvPr id="18" name="Picture 17" descr="Logo, company name&#10;&#10;Description automatically generated">
            <a:extLst>
              <a:ext uri="{FF2B5EF4-FFF2-40B4-BE49-F238E27FC236}">
                <a16:creationId xmlns:a16="http://schemas.microsoft.com/office/drawing/2014/main" id="{267B3472-4806-684D-9E25-7B3AA906D4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7622" y="4895262"/>
            <a:ext cx="3617952" cy="490493"/>
          </a:xfrm>
          <a:prstGeom prst="rect">
            <a:avLst/>
          </a:prstGeom>
          <a:ln>
            <a:noFill/>
          </a:ln>
        </p:spPr>
      </p:pic>
      <p:pic>
        <p:nvPicPr>
          <p:cNvPr id="20" name="Picture 19" descr="Logo, company name&#10;&#10;Description automatically generated">
            <a:extLst>
              <a:ext uri="{FF2B5EF4-FFF2-40B4-BE49-F238E27FC236}">
                <a16:creationId xmlns:a16="http://schemas.microsoft.com/office/drawing/2014/main" id="{A17FCE78-11C5-2C4C-BDF2-4FE533A2B1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9478" y="1859019"/>
            <a:ext cx="2587902" cy="808456"/>
          </a:xfrm>
          <a:prstGeom prst="rect">
            <a:avLst/>
          </a:prstGeom>
          <a:ln>
            <a:noFill/>
          </a:ln>
        </p:spPr>
      </p:pic>
      <p:pic>
        <p:nvPicPr>
          <p:cNvPr id="22" name="Picture 21" descr="Logo, company name&#10;&#10;Description automatically generated">
            <a:extLst>
              <a:ext uri="{FF2B5EF4-FFF2-40B4-BE49-F238E27FC236}">
                <a16:creationId xmlns:a16="http://schemas.microsoft.com/office/drawing/2014/main" id="{6FEB3CE5-EF5D-3A44-B955-17B4FD4A412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0100" y="2025341"/>
            <a:ext cx="3022753" cy="475813"/>
          </a:xfrm>
          <a:prstGeom prst="rect">
            <a:avLst/>
          </a:prstGeom>
          <a:ln>
            <a:noFill/>
          </a:ln>
        </p:spPr>
      </p:pic>
      <p:pic>
        <p:nvPicPr>
          <p:cNvPr id="21" name="Picture 20">
            <a:extLst>
              <a:ext uri="{FF2B5EF4-FFF2-40B4-BE49-F238E27FC236}">
                <a16:creationId xmlns:a16="http://schemas.microsoft.com/office/drawing/2014/main" id="{CD2B0136-A015-C141-881D-F988C3719E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97"/>
          <a:stretch/>
        </p:blipFill>
        <p:spPr>
          <a:xfrm>
            <a:off x="7605739" y="1730087"/>
            <a:ext cx="2098499" cy="1066321"/>
          </a:xfrm>
          <a:prstGeom prst="rect">
            <a:avLst/>
          </a:prstGeom>
        </p:spPr>
      </p:pic>
      <p:pic>
        <p:nvPicPr>
          <p:cNvPr id="25" name="Picture 24">
            <a:extLst>
              <a:ext uri="{FF2B5EF4-FFF2-40B4-BE49-F238E27FC236}">
                <a16:creationId xmlns:a16="http://schemas.microsoft.com/office/drawing/2014/main" id="{FB3EF12F-6043-BE41-8C84-909C52E412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71989" y="4483084"/>
            <a:ext cx="2680428" cy="1267987"/>
          </a:xfrm>
          <a:prstGeom prst="rect">
            <a:avLst/>
          </a:prstGeom>
        </p:spPr>
      </p:pic>
      <p:pic>
        <p:nvPicPr>
          <p:cNvPr id="27" name="Picture 26">
            <a:extLst>
              <a:ext uri="{FF2B5EF4-FFF2-40B4-BE49-F238E27FC236}">
                <a16:creationId xmlns:a16="http://schemas.microsoft.com/office/drawing/2014/main" id="{BB5A85D4-C43A-AB40-9EF0-80A0E0A38C09}"/>
              </a:ext>
            </a:extLst>
          </p:cNvPr>
          <p:cNvPicPr>
            <a:picLocks noChangeAspect="1"/>
          </p:cNvPicPr>
          <p:nvPr/>
        </p:nvPicPr>
        <p:blipFill>
          <a:blip r:embed="rId9"/>
          <a:stretch>
            <a:fillRect/>
          </a:stretch>
        </p:blipFill>
        <p:spPr>
          <a:xfrm>
            <a:off x="676084" y="4551927"/>
            <a:ext cx="1790700" cy="1130300"/>
          </a:xfrm>
          <a:prstGeom prst="rect">
            <a:avLst/>
          </a:prstGeom>
        </p:spPr>
      </p:pic>
      <p:grpSp>
        <p:nvGrpSpPr>
          <p:cNvPr id="31" name="Group 30">
            <a:extLst>
              <a:ext uri="{FF2B5EF4-FFF2-40B4-BE49-F238E27FC236}">
                <a16:creationId xmlns:a16="http://schemas.microsoft.com/office/drawing/2014/main" id="{E35E2B23-304D-8F4D-AC3E-B556EDF46ACF}"/>
              </a:ext>
            </a:extLst>
          </p:cNvPr>
          <p:cNvGrpSpPr/>
          <p:nvPr/>
        </p:nvGrpSpPr>
        <p:grpSpPr>
          <a:xfrm>
            <a:off x="6589688" y="3311743"/>
            <a:ext cx="2636790" cy="777758"/>
            <a:chOff x="6211290" y="2885373"/>
            <a:chExt cx="2636790" cy="777758"/>
          </a:xfrm>
        </p:grpSpPr>
        <p:pic>
          <p:nvPicPr>
            <p:cNvPr id="29" name="Picture 28">
              <a:extLst>
                <a:ext uri="{FF2B5EF4-FFF2-40B4-BE49-F238E27FC236}">
                  <a16:creationId xmlns:a16="http://schemas.microsoft.com/office/drawing/2014/main" id="{BD891BC3-4ED7-DC44-8E1C-608582FA29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11290" y="2885373"/>
              <a:ext cx="976910" cy="777758"/>
            </a:xfrm>
            <a:prstGeom prst="rect">
              <a:avLst/>
            </a:prstGeom>
          </p:spPr>
        </p:pic>
        <p:pic>
          <p:nvPicPr>
            <p:cNvPr id="30" name="Picture 29">
              <a:extLst>
                <a:ext uri="{FF2B5EF4-FFF2-40B4-BE49-F238E27FC236}">
                  <a16:creationId xmlns:a16="http://schemas.microsoft.com/office/drawing/2014/main" id="{64D4A62E-AE13-4248-8F38-A943C38CF16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57380" y="3185959"/>
              <a:ext cx="1790700" cy="243041"/>
            </a:xfrm>
            <a:prstGeom prst="rect">
              <a:avLst/>
            </a:prstGeom>
          </p:spPr>
        </p:pic>
      </p:grpSp>
    </p:spTree>
    <p:extLst>
      <p:ext uri="{BB962C8B-B14F-4D97-AF65-F5344CB8AC3E}">
        <p14:creationId xmlns:p14="http://schemas.microsoft.com/office/powerpoint/2010/main" val="1729555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2FCC818-2C6B-E243-8782-8976AAD7AF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23"/>
            <a:ext cx="12191247" cy="6857153"/>
          </a:xfrm>
          <a:prstGeom prst="rect">
            <a:avLst/>
          </a:prstGeom>
        </p:spPr>
      </p:pic>
      <p:sp>
        <p:nvSpPr>
          <p:cNvPr id="3" name="Rectangle 2">
            <a:extLst>
              <a:ext uri="{FF2B5EF4-FFF2-40B4-BE49-F238E27FC236}">
                <a16:creationId xmlns:a16="http://schemas.microsoft.com/office/drawing/2014/main" id="{5A497364-10A0-A748-8AFB-2BA3A768DE46}"/>
              </a:ext>
            </a:extLst>
          </p:cNvPr>
          <p:cNvSpPr/>
          <p:nvPr/>
        </p:nvSpPr>
        <p:spPr>
          <a:xfrm>
            <a:off x="-753" y="0"/>
            <a:ext cx="12192000" cy="6858001"/>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8B2516-574A-4C40-86F4-37D9452D900C}"/>
              </a:ext>
            </a:extLst>
          </p:cNvPr>
          <p:cNvSpPr/>
          <p:nvPr/>
        </p:nvSpPr>
        <p:spPr>
          <a:xfrm>
            <a:off x="3398042" y="2921168"/>
            <a:ext cx="5395913" cy="1015663"/>
          </a:xfrm>
          <a:prstGeom prst="rect">
            <a:avLst/>
          </a:prstGeom>
        </p:spPr>
        <p:txBody>
          <a:bodyPr wrap="square">
            <a:spAutoFit/>
          </a:bodyPr>
          <a:lstStyle/>
          <a:p>
            <a:pPr algn="ctr"/>
            <a:r>
              <a:rPr lang="en-US" sz="6000" b="1" dirty="0">
                <a:solidFill>
                  <a:schemeClr val="bg1"/>
                </a:solidFill>
                <a:latin typeface="Roboto" panose="02000000000000000000" pitchFamily="2" charset="0"/>
                <a:ea typeface="Roboto" panose="02000000000000000000" pitchFamily="2" charset="0"/>
                <a:cs typeface="Arial" panose="020B0604020202020204" pitchFamily="34" charset="0"/>
              </a:rPr>
              <a:t>Our Services</a:t>
            </a:r>
          </a:p>
        </p:txBody>
      </p:sp>
    </p:spTree>
    <p:extLst>
      <p:ext uri="{BB962C8B-B14F-4D97-AF65-F5344CB8AC3E}">
        <p14:creationId xmlns:p14="http://schemas.microsoft.com/office/powerpoint/2010/main" val="301749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4E9FC8E-0A69-2E40-A48B-11F7D1AC3AE5}"/>
              </a:ext>
            </a:extLst>
          </p:cNvPr>
          <p:cNvSpPr/>
          <p:nvPr/>
        </p:nvSpPr>
        <p:spPr>
          <a:xfrm>
            <a:off x="714371" y="525533"/>
            <a:ext cx="7534274" cy="1754326"/>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SOLAR HAPPENS WHEN </a:t>
            </a:r>
            <a:r>
              <a:rPr lang="en-US" sz="3600" b="1" dirty="0">
                <a:solidFill>
                  <a:srgbClr val="1F3D7B"/>
                </a:solidFill>
                <a:latin typeface="Roboto" panose="02000000000000000000" pitchFamily="2" charset="0"/>
                <a:ea typeface="Roboto" panose="02000000000000000000" pitchFamily="2" charset="0"/>
              </a:rPr>
              <a:t>UTILITIES RECOGNIZE THAT ENERGY DIVERSIFICATION IS THE FUTURE.</a:t>
            </a:r>
          </a:p>
        </p:txBody>
      </p:sp>
      <p:sp>
        <p:nvSpPr>
          <p:cNvPr id="18" name="Rectangle 17">
            <a:extLst>
              <a:ext uri="{FF2B5EF4-FFF2-40B4-BE49-F238E27FC236}">
                <a16:creationId xmlns:a16="http://schemas.microsoft.com/office/drawing/2014/main" id="{5F89D9EB-1688-864F-B23A-2CF0D5BC75B0}"/>
              </a:ext>
            </a:extLst>
          </p:cNvPr>
          <p:cNvSpPr/>
          <p:nvPr/>
        </p:nvSpPr>
        <p:spPr>
          <a:xfrm>
            <a:off x="816998" y="4737941"/>
            <a:ext cx="1769679"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COST OF ELECTRICITY RISES</a:t>
            </a:r>
          </a:p>
        </p:txBody>
      </p:sp>
      <p:sp>
        <p:nvSpPr>
          <p:cNvPr id="19" name="Rectangle 18">
            <a:extLst>
              <a:ext uri="{FF2B5EF4-FFF2-40B4-BE49-F238E27FC236}">
                <a16:creationId xmlns:a16="http://schemas.microsoft.com/office/drawing/2014/main" id="{F29FEE38-9079-BE42-A4A2-11F9292B058F}"/>
              </a:ext>
            </a:extLst>
          </p:cNvPr>
          <p:cNvSpPr/>
          <p:nvPr/>
        </p:nvSpPr>
        <p:spPr>
          <a:xfrm>
            <a:off x="3288242" y="4737941"/>
            <a:ext cx="2084990"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FEDERAL TAX INCENTIVES ARE AVAILABLE</a:t>
            </a:r>
          </a:p>
        </p:txBody>
      </p:sp>
      <p:sp>
        <p:nvSpPr>
          <p:cNvPr id="20" name="Rectangle 19">
            <a:extLst>
              <a:ext uri="{FF2B5EF4-FFF2-40B4-BE49-F238E27FC236}">
                <a16:creationId xmlns:a16="http://schemas.microsoft.com/office/drawing/2014/main" id="{AB9E93F7-738A-E840-9641-BA7BDB6BC3F4}"/>
              </a:ext>
            </a:extLst>
          </p:cNvPr>
          <p:cNvSpPr/>
          <p:nvPr/>
        </p:nvSpPr>
        <p:spPr>
          <a:xfrm>
            <a:off x="6074797" y="4737941"/>
            <a:ext cx="2731376"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PUBLIC POLICY MOTIVATES UTILITIES TO ACTION</a:t>
            </a:r>
          </a:p>
        </p:txBody>
      </p:sp>
      <p:sp>
        <p:nvSpPr>
          <p:cNvPr id="21" name="Rectangle 20">
            <a:extLst>
              <a:ext uri="{FF2B5EF4-FFF2-40B4-BE49-F238E27FC236}">
                <a16:creationId xmlns:a16="http://schemas.microsoft.com/office/drawing/2014/main" id="{6ACCC775-552A-4A43-B200-5EE069D42E12}"/>
              </a:ext>
            </a:extLst>
          </p:cNvPr>
          <p:cNvSpPr/>
          <p:nvPr/>
        </p:nvSpPr>
        <p:spPr>
          <a:xfrm>
            <a:off x="9507739" y="4737941"/>
            <a:ext cx="1884161"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COST OF PV ADAPTATION DECREASES</a:t>
            </a:r>
          </a:p>
        </p:txBody>
      </p:sp>
      <p:cxnSp>
        <p:nvCxnSpPr>
          <p:cNvPr id="22" name="Straight Connector 21">
            <a:extLst>
              <a:ext uri="{FF2B5EF4-FFF2-40B4-BE49-F238E27FC236}">
                <a16:creationId xmlns:a16="http://schemas.microsoft.com/office/drawing/2014/main" id="{C2A174A3-732A-0740-A67F-5685811B1E97}"/>
              </a:ext>
            </a:extLst>
          </p:cNvPr>
          <p:cNvCxnSpPr>
            <a:cxnSpLocks/>
          </p:cNvCxnSpPr>
          <p:nvPr/>
        </p:nvCxnSpPr>
        <p:spPr>
          <a:xfrm flipH="1">
            <a:off x="2937460" y="4667691"/>
            <a:ext cx="1" cy="1158163"/>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2B23FD-82AF-104B-A1BF-D1A7D553085F}"/>
              </a:ext>
            </a:extLst>
          </p:cNvPr>
          <p:cNvCxnSpPr>
            <a:cxnSpLocks/>
          </p:cNvCxnSpPr>
          <p:nvPr/>
        </p:nvCxnSpPr>
        <p:spPr>
          <a:xfrm flipH="1">
            <a:off x="5724012" y="4667691"/>
            <a:ext cx="1" cy="1158163"/>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10C2135-89D8-7644-96FB-6578FA686D33}"/>
              </a:ext>
            </a:extLst>
          </p:cNvPr>
          <p:cNvCxnSpPr>
            <a:cxnSpLocks/>
          </p:cNvCxnSpPr>
          <p:nvPr/>
        </p:nvCxnSpPr>
        <p:spPr>
          <a:xfrm flipH="1">
            <a:off x="9155581" y="4660840"/>
            <a:ext cx="1" cy="1158163"/>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AB06BF-F3E8-6F44-9C0D-C293DAF84BA0}"/>
              </a:ext>
            </a:extLst>
          </p:cNvPr>
          <p:cNvCxnSpPr/>
          <p:nvPr/>
        </p:nvCxnSpPr>
        <p:spPr>
          <a:xfrm>
            <a:off x="800100" y="233700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B757A0F-B4F5-734B-B2E0-E17C2EA627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987" y="3200841"/>
            <a:ext cx="1409700" cy="1409700"/>
          </a:xfrm>
          <a:prstGeom prst="rect">
            <a:avLst/>
          </a:prstGeom>
        </p:spPr>
      </p:pic>
      <p:pic>
        <p:nvPicPr>
          <p:cNvPr id="28" name="Picture 27">
            <a:extLst>
              <a:ext uri="{FF2B5EF4-FFF2-40B4-BE49-F238E27FC236}">
                <a16:creationId xmlns:a16="http://schemas.microsoft.com/office/drawing/2014/main" id="{84DC292D-6F5A-7544-B024-AEDBF5886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4969" y="3200841"/>
            <a:ext cx="1409700" cy="1409700"/>
          </a:xfrm>
          <a:prstGeom prst="rect">
            <a:avLst/>
          </a:prstGeom>
        </p:spPr>
      </p:pic>
      <p:pic>
        <p:nvPicPr>
          <p:cNvPr id="30" name="Picture 29">
            <a:extLst>
              <a:ext uri="{FF2B5EF4-FFF2-40B4-BE49-F238E27FC236}">
                <a16:creationId xmlns:a16="http://schemas.microsoft.com/office/drawing/2014/main" id="{CB0F1E78-3054-CD44-A1F6-556E61F823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5635" y="3200841"/>
            <a:ext cx="1409700" cy="1409700"/>
          </a:xfrm>
          <a:prstGeom prst="rect">
            <a:avLst/>
          </a:prstGeom>
        </p:spPr>
      </p:pic>
      <p:pic>
        <p:nvPicPr>
          <p:cNvPr id="32" name="Picture 31">
            <a:extLst>
              <a:ext uri="{FF2B5EF4-FFF2-40B4-BE49-F238E27FC236}">
                <a16:creationId xmlns:a16="http://schemas.microsoft.com/office/drawing/2014/main" id="{0B2BD9F0-6D5E-E948-9437-4E0C35962B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25887" y="3200841"/>
            <a:ext cx="1409700" cy="1409700"/>
          </a:xfrm>
          <a:prstGeom prst="rect">
            <a:avLst/>
          </a:prstGeom>
        </p:spPr>
      </p:pic>
    </p:spTree>
    <p:extLst>
      <p:ext uri="{BB962C8B-B14F-4D97-AF65-F5344CB8AC3E}">
        <p14:creationId xmlns:p14="http://schemas.microsoft.com/office/powerpoint/2010/main" val="219692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0CF1938-2F57-BD4C-82AD-311BF83A1B9A}"/>
              </a:ext>
            </a:extLst>
          </p:cNvPr>
          <p:cNvCxnSpPr>
            <a:cxnSpLocks/>
          </p:cNvCxnSpPr>
          <p:nvPr/>
        </p:nvCxnSpPr>
        <p:spPr>
          <a:xfrm>
            <a:off x="3457378" y="3740268"/>
            <a:ext cx="0" cy="1708317"/>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425D01B-F4E9-5E42-B75B-4656C3CD20F9}"/>
              </a:ext>
            </a:extLst>
          </p:cNvPr>
          <p:cNvSpPr/>
          <p:nvPr/>
        </p:nvSpPr>
        <p:spPr>
          <a:xfrm>
            <a:off x="714372" y="524461"/>
            <a:ext cx="620894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VIRGINIA MARKET</a:t>
            </a:r>
          </a:p>
        </p:txBody>
      </p:sp>
      <p:cxnSp>
        <p:nvCxnSpPr>
          <p:cNvPr id="12" name="Straight Connector 11">
            <a:extLst>
              <a:ext uri="{FF2B5EF4-FFF2-40B4-BE49-F238E27FC236}">
                <a16:creationId xmlns:a16="http://schemas.microsoft.com/office/drawing/2014/main" id="{A2F19958-3BFB-0049-9951-F67D50740176}"/>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C548CB7-D427-9B4B-93AF-9175336E2B9E}"/>
              </a:ext>
            </a:extLst>
          </p:cNvPr>
          <p:cNvSpPr/>
          <p:nvPr/>
        </p:nvSpPr>
        <p:spPr>
          <a:xfrm>
            <a:off x="714372" y="3817369"/>
            <a:ext cx="2557634"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Ranked #10 in the US for Installed Solar Capacity*</a:t>
            </a:r>
          </a:p>
        </p:txBody>
      </p:sp>
      <p:sp>
        <p:nvSpPr>
          <p:cNvPr id="15" name="Rectangle 14">
            <a:extLst>
              <a:ext uri="{FF2B5EF4-FFF2-40B4-BE49-F238E27FC236}">
                <a16:creationId xmlns:a16="http://schemas.microsoft.com/office/drawing/2014/main" id="{559C9022-5074-A647-B4F2-91992077D872}"/>
              </a:ext>
            </a:extLst>
          </p:cNvPr>
          <p:cNvSpPr/>
          <p:nvPr/>
        </p:nvSpPr>
        <p:spPr>
          <a:xfrm>
            <a:off x="7511698" y="3817369"/>
            <a:ext cx="3970814" cy="1631216"/>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In 2020, </a:t>
            </a:r>
            <a:r>
              <a:rPr lang="en-US" sz="2000" b="1" cap="all" dirty="0" err="1">
                <a:solidFill>
                  <a:srgbClr val="0A90C9"/>
                </a:solidFill>
                <a:latin typeface="Roboto Condensed" panose="02000000000000000000" pitchFamily="2" charset="0"/>
              </a:rPr>
              <a:t>Va</a:t>
            </a:r>
            <a:r>
              <a:rPr lang="en-US" sz="2000" b="1" cap="all" dirty="0">
                <a:solidFill>
                  <a:srgbClr val="0A90C9"/>
                </a:solidFill>
                <a:latin typeface="Roboto Condensed" panose="02000000000000000000" pitchFamily="2" charset="0"/>
              </a:rPr>
              <a:t> passed the Clean Economy Act requiring utilities to buy more power from distributed</a:t>
            </a:r>
          </a:p>
          <a:p>
            <a:pPr algn="ctr"/>
            <a:r>
              <a:rPr lang="en-US" sz="2000" b="1" cap="all" dirty="0">
                <a:solidFill>
                  <a:srgbClr val="0A90C9"/>
                </a:solidFill>
                <a:latin typeface="Roboto Condensed" panose="02000000000000000000" pitchFamily="2" charset="0"/>
              </a:rPr>
              <a:t>solar generators</a:t>
            </a:r>
          </a:p>
        </p:txBody>
      </p:sp>
      <p:cxnSp>
        <p:nvCxnSpPr>
          <p:cNvPr id="17" name="Straight Connector 16">
            <a:extLst>
              <a:ext uri="{FF2B5EF4-FFF2-40B4-BE49-F238E27FC236}">
                <a16:creationId xmlns:a16="http://schemas.microsoft.com/office/drawing/2014/main" id="{08ECA6B2-F00C-7544-B20F-4A41B78ECD01}"/>
              </a:ext>
            </a:extLst>
          </p:cNvPr>
          <p:cNvCxnSpPr>
            <a:cxnSpLocks/>
          </p:cNvCxnSpPr>
          <p:nvPr/>
        </p:nvCxnSpPr>
        <p:spPr>
          <a:xfrm>
            <a:off x="7326327" y="3740268"/>
            <a:ext cx="0" cy="1708317"/>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1D740C8-1FB6-0E4A-B092-1FCB92057349}"/>
              </a:ext>
            </a:extLst>
          </p:cNvPr>
          <p:cNvSpPr/>
          <p:nvPr/>
        </p:nvSpPr>
        <p:spPr>
          <a:xfrm>
            <a:off x="3627375" y="3817369"/>
            <a:ext cx="3528952" cy="1631216"/>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Most utility territories allow sales of kWh’s through PPAs; our SGA</a:t>
            </a:r>
            <a:r>
              <a:rPr lang="en-US" sz="2000" b="1" cap="all" baseline="30000" dirty="0">
                <a:solidFill>
                  <a:srgbClr val="0A90C9"/>
                </a:solidFill>
                <a:latin typeface="Roboto Condensed" panose="02000000000000000000" pitchFamily="2" charset="0"/>
              </a:rPr>
              <a:t>®</a:t>
            </a:r>
            <a:r>
              <a:rPr lang="en-US" sz="2000" b="1" cap="all" dirty="0">
                <a:solidFill>
                  <a:srgbClr val="0A90C9"/>
                </a:solidFill>
                <a:latin typeface="Roboto Condensed" panose="02000000000000000000" pitchFamily="2" charset="0"/>
              </a:rPr>
              <a:t> is an approved option for all other areas</a:t>
            </a:r>
          </a:p>
        </p:txBody>
      </p:sp>
      <p:pic>
        <p:nvPicPr>
          <p:cNvPr id="18" name="Picture 17">
            <a:extLst>
              <a:ext uri="{FF2B5EF4-FFF2-40B4-BE49-F238E27FC236}">
                <a16:creationId xmlns:a16="http://schemas.microsoft.com/office/drawing/2014/main" id="{14270B5C-ADD5-884F-A2B3-63621D9F4C7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87001" y="2280269"/>
            <a:ext cx="1409700" cy="1409700"/>
          </a:xfrm>
          <a:prstGeom prst="rect">
            <a:avLst/>
          </a:prstGeom>
        </p:spPr>
      </p:pic>
      <p:pic>
        <p:nvPicPr>
          <p:cNvPr id="19" name="Picture 18">
            <a:extLst>
              <a:ext uri="{FF2B5EF4-FFF2-40B4-BE49-F238E27FC236}">
                <a16:creationId xmlns:a16="http://schemas.microsoft.com/office/drawing/2014/main" id="{41B65343-D323-EB49-BF7E-01810BF3D66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92255" y="2280269"/>
            <a:ext cx="1409700" cy="1409700"/>
          </a:xfrm>
          <a:prstGeom prst="rect">
            <a:avLst/>
          </a:prstGeom>
        </p:spPr>
      </p:pic>
      <p:pic>
        <p:nvPicPr>
          <p:cNvPr id="20" name="Picture 19">
            <a:extLst>
              <a:ext uri="{FF2B5EF4-FFF2-40B4-BE49-F238E27FC236}">
                <a16:creationId xmlns:a16="http://schemas.microsoft.com/office/drawing/2014/main" id="{F44F9B1A-024C-CB48-9C1E-9717B4CA684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471108" y="2280269"/>
            <a:ext cx="1409700" cy="1409700"/>
          </a:xfrm>
          <a:prstGeom prst="rect">
            <a:avLst/>
          </a:prstGeom>
        </p:spPr>
      </p:pic>
      <p:sp>
        <p:nvSpPr>
          <p:cNvPr id="21" name="Rectangle 20">
            <a:extLst>
              <a:ext uri="{FF2B5EF4-FFF2-40B4-BE49-F238E27FC236}">
                <a16:creationId xmlns:a16="http://schemas.microsoft.com/office/drawing/2014/main" id="{286F6EF7-F22A-1243-B3B8-858FEEF9B881}"/>
              </a:ext>
            </a:extLst>
          </p:cNvPr>
          <p:cNvSpPr/>
          <p:nvPr/>
        </p:nvSpPr>
        <p:spPr>
          <a:xfrm>
            <a:off x="714372" y="6187337"/>
            <a:ext cx="7067363" cy="307777"/>
          </a:xfrm>
          <a:prstGeom prst="rect">
            <a:avLst/>
          </a:prstGeom>
        </p:spPr>
        <p:txBody>
          <a:bodyPr wrap="square">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*4,314 MW as of Q1 2023 data from Solar Energy Industries Association </a:t>
            </a:r>
          </a:p>
        </p:txBody>
      </p:sp>
      <p:pic>
        <p:nvPicPr>
          <p:cNvPr id="10" name="Picture 9">
            <a:extLst>
              <a:ext uri="{FF2B5EF4-FFF2-40B4-BE49-F238E27FC236}">
                <a16:creationId xmlns:a16="http://schemas.microsoft.com/office/drawing/2014/main" id="{DAE67ECD-E02C-4B46-9B36-C02737BB253F}"/>
              </a:ext>
            </a:extLst>
          </p:cNvPr>
          <p:cNvPicPr>
            <a:picLocks noChangeAspect="1"/>
          </p:cNvPicPr>
          <p:nvPr/>
        </p:nvPicPr>
        <p:blipFill rotWithShape="1">
          <a:blip r:embed="rId6" cstate="screen">
            <a:alphaModFix amt="30000"/>
            <a:extLst>
              <a:ext uri="{28A0092B-C50C-407E-A947-70E740481C1C}">
                <a14:useLocalDpi xmlns:a14="http://schemas.microsoft.com/office/drawing/2010/main"/>
              </a:ext>
            </a:extLst>
          </a:blip>
          <a:srcRect l="22965" t="25218" r="24101" b="23890"/>
          <a:stretch/>
        </p:blipFill>
        <p:spPr>
          <a:xfrm>
            <a:off x="10047382" y="524461"/>
            <a:ext cx="1344517" cy="646331"/>
          </a:xfrm>
          <a:prstGeom prst="rect">
            <a:avLst/>
          </a:prstGeom>
        </p:spPr>
      </p:pic>
    </p:spTree>
    <p:extLst>
      <p:ext uri="{BB962C8B-B14F-4D97-AF65-F5344CB8AC3E}">
        <p14:creationId xmlns:p14="http://schemas.microsoft.com/office/powerpoint/2010/main" val="3182813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7FA07-481F-EF47-AC9B-7D47DD307DEC}"/>
              </a:ext>
            </a:extLst>
          </p:cNvPr>
          <p:cNvPicPr>
            <a:picLocks noChangeAspect="1"/>
          </p:cNvPicPr>
          <p:nvPr/>
        </p:nvPicPr>
        <p:blipFill rotWithShape="1">
          <a:blip r:embed="rId2" cstate="screen">
            <a:alphaModFix amt="30000"/>
            <a:extLst>
              <a:ext uri="{28A0092B-C50C-407E-A947-70E740481C1C}">
                <a14:useLocalDpi xmlns:a14="http://schemas.microsoft.com/office/drawing/2010/main"/>
              </a:ext>
            </a:extLst>
          </a:blip>
          <a:srcRect l="21500" r="23000"/>
          <a:stretch/>
        </p:blipFill>
        <p:spPr>
          <a:xfrm>
            <a:off x="9994900" y="213698"/>
            <a:ext cx="1409700" cy="1270000"/>
          </a:xfrm>
          <a:prstGeom prst="rect">
            <a:avLst/>
          </a:prstGeom>
        </p:spPr>
      </p:pic>
      <p:sp>
        <p:nvSpPr>
          <p:cNvPr id="11" name="Rectangle 10">
            <a:extLst>
              <a:ext uri="{FF2B5EF4-FFF2-40B4-BE49-F238E27FC236}">
                <a16:creationId xmlns:a16="http://schemas.microsoft.com/office/drawing/2014/main" id="{E425D01B-F4E9-5E42-B75B-4656C3CD20F9}"/>
              </a:ext>
            </a:extLst>
          </p:cNvPr>
          <p:cNvSpPr/>
          <p:nvPr/>
        </p:nvSpPr>
        <p:spPr>
          <a:xfrm>
            <a:off x="714372" y="525533"/>
            <a:ext cx="620894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WEST VIRGINIA MARKET</a:t>
            </a:r>
          </a:p>
        </p:txBody>
      </p:sp>
      <p:cxnSp>
        <p:nvCxnSpPr>
          <p:cNvPr id="12" name="Straight Connector 11">
            <a:extLst>
              <a:ext uri="{FF2B5EF4-FFF2-40B4-BE49-F238E27FC236}">
                <a16:creationId xmlns:a16="http://schemas.microsoft.com/office/drawing/2014/main" id="{A2F19958-3BFB-0049-9951-F67D50740176}"/>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752933-EC3E-B642-9D91-D9A32C309647}"/>
              </a:ext>
            </a:extLst>
          </p:cNvPr>
          <p:cNvCxnSpPr>
            <a:cxnSpLocks/>
          </p:cNvCxnSpPr>
          <p:nvPr/>
        </p:nvCxnSpPr>
        <p:spPr>
          <a:xfrm flipH="1">
            <a:off x="3699232" y="4015690"/>
            <a:ext cx="1" cy="1400540"/>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52D4647-EBC3-9144-99C4-4A49BEAFD2A9}"/>
              </a:ext>
            </a:extLst>
          </p:cNvPr>
          <p:cNvSpPr/>
          <p:nvPr/>
        </p:nvSpPr>
        <p:spPr>
          <a:xfrm>
            <a:off x="648270" y="4092791"/>
            <a:ext cx="2798655"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Ranked #48 in the US for Installed Solar Capacity*</a:t>
            </a:r>
          </a:p>
        </p:txBody>
      </p:sp>
      <p:sp>
        <p:nvSpPr>
          <p:cNvPr id="23" name="Rectangle 22">
            <a:extLst>
              <a:ext uri="{FF2B5EF4-FFF2-40B4-BE49-F238E27FC236}">
                <a16:creationId xmlns:a16="http://schemas.microsoft.com/office/drawing/2014/main" id="{5E5357A7-8434-CC46-B71F-2C45B08E91EB}"/>
              </a:ext>
            </a:extLst>
          </p:cNvPr>
          <p:cNvSpPr/>
          <p:nvPr/>
        </p:nvSpPr>
        <p:spPr>
          <a:xfrm>
            <a:off x="3965429" y="4092791"/>
            <a:ext cx="2731376" cy="1323439"/>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In 2021, WV legalized sale of kWh’s through PPAs statewide</a:t>
            </a:r>
          </a:p>
        </p:txBody>
      </p:sp>
      <p:sp>
        <p:nvSpPr>
          <p:cNvPr id="24" name="Rectangle 23">
            <a:extLst>
              <a:ext uri="{FF2B5EF4-FFF2-40B4-BE49-F238E27FC236}">
                <a16:creationId xmlns:a16="http://schemas.microsoft.com/office/drawing/2014/main" id="{969A5672-9138-224F-B01D-4D306F513B56}"/>
              </a:ext>
            </a:extLst>
          </p:cNvPr>
          <p:cNvSpPr/>
          <p:nvPr/>
        </p:nvSpPr>
        <p:spPr>
          <a:xfrm>
            <a:off x="7220031" y="4092791"/>
            <a:ext cx="4241483" cy="1323439"/>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In 2023, Secure Solar Futures developed first PPA project in the state with Calhoun County Schools</a:t>
            </a:r>
          </a:p>
        </p:txBody>
      </p:sp>
      <p:cxnSp>
        <p:nvCxnSpPr>
          <p:cNvPr id="25" name="Straight Connector 24">
            <a:extLst>
              <a:ext uri="{FF2B5EF4-FFF2-40B4-BE49-F238E27FC236}">
                <a16:creationId xmlns:a16="http://schemas.microsoft.com/office/drawing/2014/main" id="{C19B4039-A2CC-454A-8430-539D101057B3}"/>
              </a:ext>
            </a:extLst>
          </p:cNvPr>
          <p:cNvCxnSpPr>
            <a:cxnSpLocks/>
          </p:cNvCxnSpPr>
          <p:nvPr/>
        </p:nvCxnSpPr>
        <p:spPr>
          <a:xfrm flipH="1">
            <a:off x="6967722" y="4015690"/>
            <a:ext cx="1" cy="1400540"/>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6944042-6ED5-AB4D-B7D1-75516647CD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26267" y="2555691"/>
            <a:ext cx="1409700" cy="1409700"/>
          </a:xfrm>
          <a:prstGeom prst="rect">
            <a:avLst/>
          </a:prstGeom>
        </p:spPr>
      </p:pic>
      <p:pic>
        <p:nvPicPr>
          <p:cNvPr id="28" name="Picture 27">
            <a:extLst>
              <a:ext uri="{FF2B5EF4-FFF2-40B4-BE49-F238E27FC236}">
                <a16:creationId xmlns:a16="http://schemas.microsoft.com/office/drawing/2014/main" id="{41D2E3A4-9A62-914D-8747-2045504424F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83096" y="2555691"/>
            <a:ext cx="1409700" cy="1409700"/>
          </a:xfrm>
          <a:prstGeom prst="rect">
            <a:avLst/>
          </a:prstGeom>
        </p:spPr>
      </p:pic>
      <p:pic>
        <p:nvPicPr>
          <p:cNvPr id="29" name="Picture 28">
            <a:extLst>
              <a:ext uri="{FF2B5EF4-FFF2-40B4-BE49-F238E27FC236}">
                <a16:creationId xmlns:a16="http://schemas.microsoft.com/office/drawing/2014/main" id="{A820BAAA-0A74-6B45-98E1-70D77AFAF33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42747" y="2555691"/>
            <a:ext cx="1409700" cy="1409700"/>
          </a:xfrm>
          <a:prstGeom prst="rect">
            <a:avLst/>
          </a:prstGeom>
        </p:spPr>
      </p:pic>
      <p:sp>
        <p:nvSpPr>
          <p:cNvPr id="31" name="Rectangle 30">
            <a:extLst>
              <a:ext uri="{FF2B5EF4-FFF2-40B4-BE49-F238E27FC236}">
                <a16:creationId xmlns:a16="http://schemas.microsoft.com/office/drawing/2014/main" id="{72A468C0-C08C-C94B-9841-71BD0882CDFA}"/>
              </a:ext>
            </a:extLst>
          </p:cNvPr>
          <p:cNvSpPr/>
          <p:nvPr/>
        </p:nvSpPr>
        <p:spPr>
          <a:xfrm>
            <a:off x="798789" y="6187337"/>
            <a:ext cx="7067363" cy="307777"/>
          </a:xfrm>
          <a:prstGeom prst="rect">
            <a:avLst/>
          </a:prstGeom>
        </p:spPr>
        <p:txBody>
          <a:bodyPr wrap="square">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*31 MW as of Q1 2023 data from Solar Energy Industries Association</a:t>
            </a:r>
          </a:p>
        </p:txBody>
      </p:sp>
    </p:spTree>
    <p:extLst>
      <p:ext uri="{BB962C8B-B14F-4D97-AF65-F5344CB8AC3E}">
        <p14:creationId xmlns:p14="http://schemas.microsoft.com/office/powerpoint/2010/main" val="1819490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0CF1938-2F57-BD4C-82AD-311BF83A1B9A}"/>
              </a:ext>
            </a:extLst>
          </p:cNvPr>
          <p:cNvCxnSpPr>
            <a:cxnSpLocks/>
          </p:cNvCxnSpPr>
          <p:nvPr/>
        </p:nvCxnSpPr>
        <p:spPr>
          <a:xfrm flipH="1">
            <a:off x="4388054" y="4092808"/>
            <a:ext cx="1" cy="1400540"/>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F19958-3BFB-0049-9951-F67D50740176}"/>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C548CB7-D427-9B4B-93AF-9175336E2B9E}"/>
              </a:ext>
            </a:extLst>
          </p:cNvPr>
          <p:cNvSpPr/>
          <p:nvPr/>
        </p:nvSpPr>
        <p:spPr>
          <a:xfrm>
            <a:off x="1230187" y="4169909"/>
            <a:ext cx="2798655"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Ranked #4 in the US for Installed Solar Capacity*</a:t>
            </a:r>
          </a:p>
        </p:txBody>
      </p:sp>
      <p:sp>
        <p:nvSpPr>
          <p:cNvPr id="14" name="Rectangle 13">
            <a:extLst>
              <a:ext uri="{FF2B5EF4-FFF2-40B4-BE49-F238E27FC236}">
                <a16:creationId xmlns:a16="http://schemas.microsoft.com/office/drawing/2014/main" id="{51D740C8-1FB6-0E4A-B092-1FCB92057349}"/>
              </a:ext>
            </a:extLst>
          </p:cNvPr>
          <p:cNvSpPr/>
          <p:nvPr/>
        </p:nvSpPr>
        <p:spPr>
          <a:xfrm>
            <a:off x="4730407" y="4169909"/>
            <a:ext cx="2731376" cy="1323439"/>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Solar PPAs are not allowed, but our SOLAR SGA</a:t>
            </a:r>
            <a:r>
              <a:rPr lang="en-US" sz="2000" b="1" cap="all" baseline="30000" dirty="0">
                <a:solidFill>
                  <a:srgbClr val="0A90C9"/>
                </a:solidFill>
                <a:latin typeface="Roboto Condensed" panose="02000000000000000000" pitchFamily="2" charset="0"/>
              </a:rPr>
              <a:t>®</a:t>
            </a:r>
            <a:r>
              <a:rPr lang="en-US" sz="2000" b="1" cap="all" dirty="0">
                <a:solidFill>
                  <a:srgbClr val="0A90C9"/>
                </a:solidFill>
                <a:latin typeface="Roboto Condensed" panose="02000000000000000000" pitchFamily="2" charset="0"/>
              </a:rPr>
              <a:t> is an approved option</a:t>
            </a:r>
          </a:p>
        </p:txBody>
      </p:sp>
      <p:sp>
        <p:nvSpPr>
          <p:cNvPr id="15" name="Rectangle 14">
            <a:extLst>
              <a:ext uri="{FF2B5EF4-FFF2-40B4-BE49-F238E27FC236}">
                <a16:creationId xmlns:a16="http://schemas.microsoft.com/office/drawing/2014/main" id="{559C9022-5074-A647-B4F2-91992077D872}"/>
              </a:ext>
            </a:extLst>
          </p:cNvPr>
          <p:cNvSpPr/>
          <p:nvPr/>
        </p:nvSpPr>
        <p:spPr>
          <a:xfrm>
            <a:off x="8163349" y="4169909"/>
            <a:ext cx="2729994" cy="1323439"/>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HB-589 (2017) NCUC creates Electric Generator Lessors Program</a:t>
            </a:r>
          </a:p>
        </p:txBody>
      </p:sp>
      <p:cxnSp>
        <p:nvCxnSpPr>
          <p:cNvPr id="17" name="Straight Connector 16">
            <a:extLst>
              <a:ext uri="{FF2B5EF4-FFF2-40B4-BE49-F238E27FC236}">
                <a16:creationId xmlns:a16="http://schemas.microsoft.com/office/drawing/2014/main" id="{08ECA6B2-F00C-7544-B20F-4A41B78ECD01}"/>
              </a:ext>
            </a:extLst>
          </p:cNvPr>
          <p:cNvCxnSpPr>
            <a:cxnSpLocks/>
          </p:cNvCxnSpPr>
          <p:nvPr/>
        </p:nvCxnSpPr>
        <p:spPr>
          <a:xfrm flipH="1">
            <a:off x="7811192" y="4092808"/>
            <a:ext cx="1" cy="1400540"/>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4270B5C-ADD5-884F-A2B3-63621D9F4C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91245" y="2632809"/>
            <a:ext cx="1409700" cy="1409700"/>
          </a:xfrm>
          <a:prstGeom prst="rect">
            <a:avLst/>
          </a:prstGeom>
        </p:spPr>
      </p:pic>
      <p:pic>
        <p:nvPicPr>
          <p:cNvPr id="19" name="Picture 18">
            <a:extLst>
              <a:ext uri="{FF2B5EF4-FFF2-40B4-BE49-F238E27FC236}">
                <a16:creationId xmlns:a16="http://schemas.microsoft.com/office/drawing/2014/main" id="{41B65343-D323-EB49-BF7E-01810BF3D6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23496" y="2632809"/>
            <a:ext cx="1409700" cy="1409700"/>
          </a:xfrm>
          <a:prstGeom prst="rect">
            <a:avLst/>
          </a:prstGeom>
        </p:spPr>
      </p:pic>
      <p:pic>
        <p:nvPicPr>
          <p:cNvPr id="20" name="Picture 19">
            <a:extLst>
              <a:ext uri="{FF2B5EF4-FFF2-40B4-BE49-F238E27FC236}">
                <a16:creationId xmlns:a16="http://schemas.microsoft.com/office/drawing/2014/main" id="{F44F9B1A-024C-CB48-9C1E-9717B4CA684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24664" y="2632809"/>
            <a:ext cx="1409700" cy="1409700"/>
          </a:xfrm>
          <a:prstGeom prst="rect">
            <a:avLst/>
          </a:prstGeom>
        </p:spPr>
      </p:pic>
      <p:sp>
        <p:nvSpPr>
          <p:cNvPr id="21" name="Rectangle 20">
            <a:extLst>
              <a:ext uri="{FF2B5EF4-FFF2-40B4-BE49-F238E27FC236}">
                <a16:creationId xmlns:a16="http://schemas.microsoft.com/office/drawing/2014/main" id="{286F6EF7-F22A-1243-B3B8-858FEEF9B881}"/>
              </a:ext>
            </a:extLst>
          </p:cNvPr>
          <p:cNvSpPr/>
          <p:nvPr/>
        </p:nvSpPr>
        <p:spPr>
          <a:xfrm>
            <a:off x="1230187" y="6187337"/>
            <a:ext cx="7067363" cy="307777"/>
          </a:xfrm>
          <a:prstGeom prst="rect">
            <a:avLst/>
          </a:prstGeom>
        </p:spPr>
        <p:txBody>
          <a:bodyPr wrap="square">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*8,407 MW as of Q1 2023 data from Solar Energy Industries Association</a:t>
            </a:r>
          </a:p>
        </p:txBody>
      </p:sp>
      <p:sp>
        <p:nvSpPr>
          <p:cNvPr id="16" name="Rectangle 15">
            <a:extLst>
              <a:ext uri="{FF2B5EF4-FFF2-40B4-BE49-F238E27FC236}">
                <a16:creationId xmlns:a16="http://schemas.microsoft.com/office/drawing/2014/main" id="{07942F71-1118-0941-88BA-476FD768D7F9}"/>
              </a:ext>
            </a:extLst>
          </p:cNvPr>
          <p:cNvSpPr/>
          <p:nvPr/>
        </p:nvSpPr>
        <p:spPr>
          <a:xfrm>
            <a:off x="714372" y="525534"/>
            <a:ext cx="620894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NORTH CAROLINA MARKET</a:t>
            </a:r>
          </a:p>
        </p:txBody>
      </p:sp>
      <p:pic>
        <p:nvPicPr>
          <p:cNvPr id="22" name="Picture 21">
            <a:extLst>
              <a:ext uri="{FF2B5EF4-FFF2-40B4-BE49-F238E27FC236}">
                <a16:creationId xmlns:a16="http://schemas.microsoft.com/office/drawing/2014/main" id="{D48A1B82-CAE6-404D-945B-7F40ABDD7BAA}"/>
              </a:ext>
            </a:extLst>
          </p:cNvPr>
          <p:cNvPicPr>
            <a:picLocks noChangeAspect="1"/>
          </p:cNvPicPr>
          <p:nvPr/>
        </p:nvPicPr>
        <p:blipFill rotWithShape="1">
          <a:blip r:embed="rId5" cstate="screen">
            <a:alphaModFix amt="30000"/>
            <a:extLst>
              <a:ext uri="{28A0092B-C50C-407E-A947-70E740481C1C}">
                <a14:useLocalDpi xmlns:a14="http://schemas.microsoft.com/office/drawing/2010/main"/>
              </a:ext>
            </a:extLst>
          </a:blip>
          <a:srcRect l="20118" t="24554" r="20382" b="24553"/>
          <a:stretch/>
        </p:blipFill>
        <p:spPr>
          <a:xfrm>
            <a:off x="9969500" y="525533"/>
            <a:ext cx="1518062" cy="649224"/>
          </a:xfrm>
          <a:prstGeom prst="rect">
            <a:avLst/>
          </a:prstGeom>
        </p:spPr>
      </p:pic>
    </p:spTree>
    <p:extLst>
      <p:ext uri="{BB962C8B-B14F-4D97-AF65-F5344CB8AC3E}">
        <p14:creationId xmlns:p14="http://schemas.microsoft.com/office/powerpoint/2010/main" val="358136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751E75-6204-F348-86B1-58D4648961F1}"/>
              </a:ext>
            </a:extLst>
          </p:cNvPr>
          <p:cNvPicPr>
            <a:picLocks noChangeAspect="1"/>
          </p:cNvPicPr>
          <p:nvPr/>
        </p:nvPicPr>
        <p:blipFill rotWithShape="1">
          <a:blip r:embed="rId2" cstate="screen">
            <a:alphaModFix amt="30000"/>
            <a:extLst>
              <a:ext uri="{28A0092B-C50C-407E-A947-70E740481C1C}">
                <a14:useLocalDpi xmlns:a14="http://schemas.microsoft.com/office/drawing/2010/main"/>
              </a:ext>
            </a:extLst>
          </a:blip>
          <a:srcRect l="21499" t="1" r="23001" b="3985"/>
          <a:stretch/>
        </p:blipFill>
        <p:spPr>
          <a:xfrm>
            <a:off x="9982201" y="239006"/>
            <a:ext cx="1405965" cy="1216152"/>
          </a:xfrm>
          <a:prstGeom prst="rect">
            <a:avLst/>
          </a:prstGeom>
        </p:spPr>
      </p:pic>
      <p:cxnSp>
        <p:nvCxnSpPr>
          <p:cNvPr id="12" name="Straight Connector 11">
            <a:extLst>
              <a:ext uri="{FF2B5EF4-FFF2-40B4-BE49-F238E27FC236}">
                <a16:creationId xmlns:a16="http://schemas.microsoft.com/office/drawing/2014/main" id="{A2F19958-3BFB-0049-9951-F67D50740176}"/>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F1938-2F57-BD4C-82AD-311BF83A1B9A}"/>
              </a:ext>
            </a:extLst>
          </p:cNvPr>
          <p:cNvCxnSpPr>
            <a:cxnSpLocks/>
          </p:cNvCxnSpPr>
          <p:nvPr/>
        </p:nvCxnSpPr>
        <p:spPr>
          <a:xfrm flipH="1">
            <a:off x="4305442" y="4092808"/>
            <a:ext cx="1" cy="1400540"/>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C548CB7-D427-9B4B-93AF-9175336E2B9E}"/>
              </a:ext>
            </a:extLst>
          </p:cNvPr>
          <p:cNvSpPr/>
          <p:nvPr/>
        </p:nvSpPr>
        <p:spPr>
          <a:xfrm>
            <a:off x="1147575" y="4169909"/>
            <a:ext cx="2798655"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Ranked #14 in the US for Installed Solar Capacity*</a:t>
            </a:r>
          </a:p>
        </p:txBody>
      </p:sp>
      <p:sp>
        <p:nvSpPr>
          <p:cNvPr id="14" name="Rectangle 13">
            <a:extLst>
              <a:ext uri="{FF2B5EF4-FFF2-40B4-BE49-F238E27FC236}">
                <a16:creationId xmlns:a16="http://schemas.microsoft.com/office/drawing/2014/main" id="{51D740C8-1FB6-0E4A-B092-1FCB92057349}"/>
              </a:ext>
            </a:extLst>
          </p:cNvPr>
          <p:cNvSpPr/>
          <p:nvPr/>
        </p:nvSpPr>
        <p:spPr>
          <a:xfrm>
            <a:off x="4647795" y="4169909"/>
            <a:ext cx="2731376" cy="1323439"/>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Solar PPAs are not allowed, but our SOLAR SGA</a:t>
            </a:r>
            <a:r>
              <a:rPr lang="en-US" sz="2000" b="1" cap="all" baseline="30000" dirty="0">
                <a:solidFill>
                  <a:srgbClr val="0A90C9"/>
                </a:solidFill>
                <a:latin typeface="Roboto Condensed" panose="02000000000000000000" pitchFamily="2" charset="0"/>
              </a:rPr>
              <a:t>®</a:t>
            </a:r>
            <a:r>
              <a:rPr lang="en-US" sz="2000" b="1" cap="all" dirty="0">
                <a:solidFill>
                  <a:srgbClr val="0A90C9"/>
                </a:solidFill>
                <a:latin typeface="Roboto Condensed" panose="02000000000000000000" pitchFamily="2" charset="0"/>
              </a:rPr>
              <a:t> is an approved option </a:t>
            </a:r>
          </a:p>
        </p:txBody>
      </p:sp>
      <p:sp>
        <p:nvSpPr>
          <p:cNvPr id="15" name="Rectangle 14">
            <a:extLst>
              <a:ext uri="{FF2B5EF4-FFF2-40B4-BE49-F238E27FC236}">
                <a16:creationId xmlns:a16="http://schemas.microsoft.com/office/drawing/2014/main" id="{559C9022-5074-A647-B4F2-91992077D872}"/>
              </a:ext>
            </a:extLst>
          </p:cNvPr>
          <p:cNvSpPr/>
          <p:nvPr/>
        </p:nvSpPr>
        <p:spPr>
          <a:xfrm>
            <a:off x="8077991" y="4169909"/>
            <a:ext cx="2966434" cy="1323439"/>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In 2019, SC passed the Energy Freedom Act allowing</a:t>
            </a:r>
          </a:p>
          <a:p>
            <a:pPr algn="ctr"/>
            <a:r>
              <a:rPr lang="en-US" sz="2000" b="1" cap="all" dirty="0">
                <a:solidFill>
                  <a:srgbClr val="0A90C9"/>
                </a:solidFill>
                <a:latin typeface="Roboto Condensed" panose="02000000000000000000" pitchFamily="2" charset="0"/>
              </a:rPr>
              <a:t>net metering</a:t>
            </a:r>
          </a:p>
        </p:txBody>
      </p:sp>
      <p:cxnSp>
        <p:nvCxnSpPr>
          <p:cNvPr id="17" name="Straight Connector 16">
            <a:extLst>
              <a:ext uri="{FF2B5EF4-FFF2-40B4-BE49-F238E27FC236}">
                <a16:creationId xmlns:a16="http://schemas.microsoft.com/office/drawing/2014/main" id="{08ECA6B2-F00C-7544-B20F-4A41B78ECD01}"/>
              </a:ext>
            </a:extLst>
          </p:cNvPr>
          <p:cNvCxnSpPr>
            <a:cxnSpLocks/>
          </p:cNvCxnSpPr>
          <p:nvPr/>
        </p:nvCxnSpPr>
        <p:spPr>
          <a:xfrm flipH="1">
            <a:off x="7728580" y="4092808"/>
            <a:ext cx="1" cy="1400540"/>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4270B5C-ADD5-884F-A2B3-63621D9F4C7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08633" y="2632809"/>
            <a:ext cx="1409700" cy="1409700"/>
          </a:xfrm>
          <a:prstGeom prst="rect">
            <a:avLst/>
          </a:prstGeom>
        </p:spPr>
      </p:pic>
      <p:pic>
        <p:nvPicPr>
          <p:cNvPr id="19" name="Picture 18">
            <a:extLst>
              <a:ext uri="{FF2B5EF4-FFF2-40B4-BE49-F238E27FC236}">
                <a16:creationId xmlns:a16="http://schemas.microsoft.com/office/drawing/2014/main" id="{41B65343-D323-EB49-BF7E-01810BF3D66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856358" y="2632809"/>
            <a:ext cx="1409700" cy="1409700"/>
          </a:xfrm>
          <a:prstGeom prst="rect">
            <a:avLst/>
          </a:prstGeom>
        </p:spPr>
      </p:pic>
      <p:pic>
        <p:nvPicPr>
          <p:cNvPr id="20" name="Picture 19">
            <a:extLst>
              <a:ext uri="{FF2B5EF4-FFF2-40B4-BE49-F238E27FC236}">
                <a16:creationId xmlns:a16="http://schemas.microsoft.com/office/drawing/2014/main" id="{F44F9B1A-024C-CB48-9C1E-9717B4CA684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42052" y="2632809"/>
            <a:ext cx="1409700" cy="1409700"/>
          </a:xfrm>
          <a:prstGeom prst="rect">
            <a:avLst/>
          </a:prstGeom>
        </p:spPr>
      </p:pic>
      <p:sp>
        <p:nvSpPr>
          <p:cNvPr id="21" name="Rectangle 20">
            <a:extLst>
              <a:ext uri="{FF2B5EF4-FFF2-40B4-BE49-F238E27FC236}">
                <a16:creationId xmlns:a16="http://schemas.microsoft.com/office/drawing/2014/main" id="{286F6EF7-F22A-1243-B3B8-858FEEF9B881}"/>
              </a:ext>
            </a:extLst>
          </p:cNvPr>
          <p:cNvSpPr/>
          <p:nvPr/>
        </p:nvSpPr>
        <p:spPr>
          <a:xfrm>
            <a:off x="1263238" y="6187337"/>
            <a:ext cx="7067363" cy="307777"/>
          </a:xfrm>
          <a:prstGeom prst="rect">
            <a:avLst/>
          </a:prstGeom>
        </p:spPr>
        <p:txBody>
          <a:bodyPr wrap="square">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*2,427 MW as of Q1 2023 data from Solar Energy Industries Association </a:t>
            </a:r>
          </a:p>
        </p:txBody>
      </p:sp>
      <p:sp>
        <p:nvSpPr>
          <p:cNvPr id="16" name="Rectangle 15">
            <a:extLst>
              <a:ext uri="{FF2B5EF4-FFF2-40B4-BE49-F238E27FC236}">
                <a16:creationId xmlns:a16="http://schemas.microsoft.com/office/drawing/2014/main" id="{07942F71-1118-0941-88BA-476FD768D7F9}"/>
              </a:ext>
            </a:extLst>
          </p:cNvPr>
          <p:cNvSpPr/>
          <p:nvPr/>
        </p:nvSpPr>
        <p:spPr>
          <a:xfrm>
            <a:off x="714372" y="525533"/>
            <a:ext cx="620894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SOUTH CAROLINA MARKET</a:t>
            </a:r>
          </a:p>
        </p:txBody>
      </p:sp>
    </p:spTree>
    <p:extLst>
      <p:ext uri="{BB962C8B-B14F-4D97-AF65-F5344CB8AC3E}">
        <p14:creationId xmlns:p14="http://schemas.microsoft.com/office/powerpoint/2010/main" val="3678074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B9A548-D5C6-5545-B658-86F199941D83}"/>
              </a:ext>
            </a:extLst>
          </p:cNvPr>
          <p:cNvSpPr/>
          <p:nvPr/>
        </p:nvSpPr>
        <p:spPr>
          <a:xfrm>
            <a:off x="714372" y="525533"/>
            <a:ext cx="10677528"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RESILIENT SOLAR + ROOF RESTORATION</a:t>
            </a:r>
            <a:r>
              <a:rPr lang="en-US" sz="3600" b="1" baseline="30000" dirty="0">
                <a:solidFill>
                  <a:srgbClr val="1F3D7B"/>
                </a:solidFill>
                <a:latin typeface="Roboto" panose="02000000000000000000" pitchFamily="2" charset="0"/>
                <a:ea typeface="Roboto" panose="02000000000000000000" pitchFamily="2" charset="0"/>
                <a:cs typeface="Arial" panose="020B0604020202020204" pitchFamily="34" charset="0"/>
              </a:rPr>
              <a:t>®</a:t>
            </a:r>
          </a:p>
        </p:txBody>
      </p:sp>
      <p:cxnSp>
        <p:nvCxnSpPr>
          <p:cNvPr id="9" name="Straight Connector 8">
            <a:extLst>
              <a:ext uri="{FF2B5EF4-FFF2-40B4-BE49-F238E27FC236}">
                <a16:creationId xmlns:a16="http://schemas.microsoft.com/office/drawing/2014/main" id="{A50B151D-8A53-0049-8BC6-3B336F61380C}"/>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4D506EA-58CC-314D-B533-DC49AE49150B}"/>
              </a:ext>
            </a:extLst>
          </p:cNvPr>
          <p:cNvSpPr txBox="1"/>
          <p:nvPr/>
        </p:nvSpPr>
        <p:spPr>
          <a:xfrm>
            <a:off x="714372" y="1580783"/>
            <a:ext cx="10677528" cy="707886"/>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Partnering with Secure Solar Futures means maintaining the integrity of your roof, reducing energy costs, and integrating state-of-the-art technology into your facility systems.</a:t>
            </a:r>
          </a:p>
        </p:txBody>
      </p:sp>
      <p:sp>
        <p:nvSpPr>
          <p:cNvPr id="13" name="TextBox 12">
            <a:extLst>
              <a:ext uri="{FF2B5EF4-FFF2-40B4-BE49-F238E27FC236}">
                <a16:creationId xmlns:a16="http://schemas.microsoft.com/office/drawing/2014/main" id="{04E23371-CD2A-A444-8C72-4CB05BCC50DB}"/>
              </a:ext>
            </a:extLst>
          </p:cNvPr>
          <p:cNvSpPr txBox="1"/>
          <p:nvPr/>
        </p:nvSpPr>
        <p:spPr>
          <a:xfrm>
            <a:off x="1086678" y="2727252"/>
            <a:ext cx="5174974" cy="3250121"/>
          </a:xfrm>
          <a:prstGeom prst="rect">
            <a:avLst/>
          </a:prstGeom>
          <a:noFill/>
        </p:spPr>
        <p:txBody>
          <a:bodyPr wrap="square" rtlCol="0">
            <a:spAutoFit/>
          </a:bodyPr>
          <a:lstStyle/>
          <a:p>
            <a:r>
              <a:rPr lang="en-US" dirty="0">
                <a:solidFill>
                  <a:schemeClr val="tx1">
                    <a:lumMod val="75000"/>
                    <a:lumOff val="25000"/>
                  </a:schemeClr>
                </a:solidFill>
                <a:latin typeface="Roboto" panose="02000000000000000000" pitchFamily="2" charset="0"/>
                <a:ea typeface="Roboto" panose="02000000000000000000" pitchFamily="2" charset="0"/>
              </a:rPr>
              <a:t>Roof restoration costs less than full replacement and 25-year warranty matches solar PPA term</a:t>
            </a:r>
          </a:p>
          <a:p>
            <a:pPr>
              <a:lnSpc>
                <a:spcPct val="80000"/>
              </a:lnSpc>
            </a:pPr>
            <a:endParaRPr lang="en-US" dirty="0">
              <a:solidFill>
                <a:schemeClr val="tx1">
                  <a:lumMod val="75000"/>
                  <a:lumOff val="25000"/>
                </a:schemeClr>
              </a:solidFill>
              <a:latin typeface="Roboto" panose="02000000000000000000" pitchFamily="2" charset="0"/>
              <a:ea typeface="Roboto" panose="02000000000000000000" pitchFamily="2" charset="0"/>
            </a:endParaRPr>
          </a:p>
          <a:p>
            <a:r>
              <a:rPr lang="en-US" dirty="0">
                <a:solidFill>
                  <a:schemeClr val="tx1">
                    <a:lumMod val="75000"/>
                    <a:lumOff val="25000"/>
                  </a:schemeClr>
                </a:solidFill>
                <a:latin typeface="Roboto" panose="02000000000000000000" pitchFamily="2" charset="0"/>
                <a:ea typeface="Roboto" panose="02000000000000000000" pitchFamily="2" charset="0"/>
              </a:rPr>
              <a:t>Cost folded into Solar PPA as operating expense over 15 years to reduce unfunded liabilities in capital budget and eliminate debt</a:t>
            </a:r>
          </a:p>
          <a:p>
            <a:pPr>
              <a:lnSpc>
                <a:spcPct val="80000"/>
              </a:lnSpc>
            </a:pPr>
            <a:endParaRPr lang="en-US" dirty="0">
              <a:solidFill>
                <a:schemeClr val="tx1">
                  <a:lumMod val="75000"/>
                  <a:lumOff val="25000"/>
                </a:schemeClr>
              </a:solidFill>
              <a:latin typeface="Roboto" panose="02000000000000000000" pitchFamily="2" charset="0"/>
              <a:ea typeface="Roboto" panose="02000000000000000000" pitchFamily="2" charset="0"/>
            </a:endParaRPr>
          </a:p>
          <a:p>
            <a:r>
              <a:rPr lang="en-US" dirty="0">
                <a:solidFill>
                  <a:schemeClr val="tx1">
                    <a:lumMod val="75000"/>
                    <a:lumOff val="25000"/>
                  </a:schemeClr>
                </a:solidFill>
                <a:latin typeface="Roboto" panose="02000000000000000000" pitchFamily="2" charset="0"/>
                <a:ea typeface="Roboto" panose="02000000000000000000" pitchFamily="2" charset="0"/>
              </a:rPr>
              <a:t>Reduced roof temperature from white roof lowers cooling costs</a:t>
            </a:r>
          </a:p>
          <a:p>
            <a:pPr>
              <a:lnSpc>
                <a:spcPct val="80000"/>
              </a:lnSpc>
            </a:pPr>
            <a:endParaRPr lang="en-US" dirty="0">
              <a:solidFill>
                <a:schemeClr val="tx1">
                  <a:lumMod val="75000"/>
                  <a:lumOff val="25000"/>
                </a:schemeClr>
              </a:solidFill>
              <a:latin typeface="Roboto" panose="02000000000000000000" pitchFamily="2" charset="0"/>
              <a:ea typeface="Roboto" panose="02000000000000000000" pitchFamily="2" charset="0"/>
            </a:endParaRPr>
          </a:p>
          <a:p>
            <a:r>
              <a:rPr lang="en-US" dirty="0">
                <a:solidFill>
                  <a:schemeClr val="tx1">
                    <a:lumMod val="75000"/>
                    <a:lumOff val="25000"/>
                  </a:schemeClr>
                </a:solidFill>
                <a:latin typeface="Roboto" panose="02000000000000000000" pitchFamily="2" charset="0"/>
                <a:ea typeface="Roboto" panose="02000000000000000000" pitchFamily="2" charset="0"/>
              </a:rPr>
              <a:t>Maximize savings by combining benefits of Resilient Solar + Roof Restoration</a:t>
            </a:r>
            <a:r>
              <a:rPr lang="en-US" baseline="30000" dirty="0">
                <a:solidFill>
                  <a:schemeClr val="tx1">
                    <a:lumMod val="75000"/>
                    <a:lumOff val="25000"/>
                  </a:schemeClr>
                </a:solidFill>
                <a:latin typeface="Roboto" panose="02000000000000000000" pitchFamily="2" charset="0"/>
                <a:ea typeface="Roboto" panose="02000000000000000000" pitchFamily="2" charset="0"/>
              </a:rPr>
              <a:t>®</a:t>
            </a:r>
          </a:p>
        </p:txBody>
      </p:sp>
      <p:pic>
        <p:nvPicPr>
          <p:cNvPr id="4" name="Picture 3">
            <a:extLst>
              <a:ext uri="{FF2B5EF4-FFF2-40B4-BE49-F238E27FC236}">
                <a16:creationId xmlns:a16="http://schemas.microsoft.com/office/drawing/2014/main" id="{0E7F04C6-1BAE-244C-B3C9-10CCCD1000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79704" y="2727252"/>
            <a:ext cx="4812196" cy="3083921"/>
          </a:xfrm>
          <a:prstGeom prst="rect">
            <a:avLst/>
          </a:prstGeom>
        </p:spPr>
      </p:pic>
    </p:spTree>
    <p:extLst>
      <p:ext uri="{BB962C8B-B14F-4D97-AF65-F5344CB8AC3E}">
        <p14:creationId xmlns:p14="http://schemas.microsoft.com/office/powerpoint/2010/main" val="271004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A3ABEF4-3B1D-794F-98D1-021C87E11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a:stretch/>
        </p:blipFill>
        <p:spPr>
          <a:xfrm>
            <a:off x="0" y="0"/>
            <a:ext cx="12192000" cy="5312970"/>
          </a:xfrm>
          <a:prstGeom prst="rect">
            <a:avLst/>
          </a:prstGeom>
        </p:spPr>
      </p:pic>
      <p:pic>
        <p:nvPicPr>
          <p:cNvPr id="2" name="Picture 10" descr="Logo, company name&#10;&#10;Description automatically generated">
            <a:extLst>
              <a:ext uri="{FF2B5EF4-FFF2-40B4-BE49-F238E27FC236}">
                <a16:creationId xmlns:a16="http://schemas.microsoft.com/office/drawing/2014/main" id="{F55D23A7-6692-03E4-17C1-4DEE5086D3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100" y="5312970"/>
            <a:ext cx="1233889" cy="1278454"/>
          </a:xfrm>
          <a:prstGeom prst="rect">
            <a:avLst/>
          </a:prstGeom>
        </p:spPr>
      </p:pic>
      <p:sp>
        <p:nvSpPr>
          <p:cNvPr id="8" name="Rectangle 7">
            <a:extLst>
              <a:ext uri="{FF2B5EF4-FFF2-40B4-BE49-F238E27FC236}">
                <a16:creationId xmlns:a16="http://schemas.microsoft.com/office/drawing/2014/main" id="{B7804328-77B6-AE41-A118-DCDB7FDC4A6A}"/>
              </a:ext>
            </a:extLst>
          </p:cNvPr>
          <p:cNvSpPr/>
          <p:nvPr/>
        </p:nvSpPr>
        <p:spPr>
          <a:xfrm>
            <a:off x="7579606" y="5759807"/>
            <a:ext cx="3911448" cy="646331"/>
          </a:xfrm>
          <a:prstGeom prst="rect">
            <a:avLst/>
          </a:prstGeom>
        </p:spPr>
        <p:txBody>
          <a:bodyPr wrap="square">
            <a:spAutoFit/>
          </a:bodyPr>
          <a:lstStyle/>
          <a:p>
            <a:pPr algn="r"/>
            <a:r>
              <a:rPr lang="en-US" b="1" dirty="0">
                <a:solidFill>
                  <a:srgbClr val="1F3D7B"/>
                </a:solidFill>
                <a:latin typeface="Roboto" panose="02000000000000000000" pitchFamily="2" charset="0"/>
                <a:ea typeface="Roboto" panose="02000000000000000000" pitchFamily="2" charset="0"/>
                <a:cs typeface="Arial" panose="020B0604020202020204" pitchFamily="34" charset="0"/>
              </a:rPr>
              <a:t>INSERT DATE HERE</a:t>
            </a:r>
          </a:p>
          <a:p>
            <a:pPr algn="r"/>
            <a:r>
              <a:rPr lang="en-US" dirty="0">
                <a:solidFill>
                  <a:srgbClr val="1F3D7B"/>
                </a:solidFill>
                <a:latin typeface="Roboto" panose="02000000000000000000" pitchFamily="2" charset="0"/>
                <a:ea typeface="Roboto" panose="02000000000000000000" pitchFamily="2" charset="0"/>
                <a:cs typeface="Arial" panose="020B0604020202020204" pitchFamily="34" charset="0"/>
              </a:rPr>
              <a:t>Presented by Name Goes Here</a:t>
            </a:r>
          </a:p>
        </p:txBody>
      </p:sp>
      <p:sp>
        <p:nvSpPr>
          <p:cNvPr id="10" name="Rectangle 9">
            <a:extLst>
              <a:ext uri="{FF2B5EF4-FFF2-40B4-BE49-F238E27FC236}">
                <a16:creationId xmlns:a16="http://schemas.microsoft.com/office/drawing/2014/main" id="{24D6C3A9-2526-6947-B32C-D207CCFC871F}"/>
              </a:ext>
            </a:extLst>
          </p:cNvPr>
          <p:cNvSpPr/>
          <p:nvPr/>
        </p:nvSpPr>
        <p:spPr>
          <a:xfrm>
            <a:off x="2890729" y="5877328"/>
            <a:ext cx="309571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[Place Customer Logo Here]</a:t>
            </a:r>
          </a:p>
        </p:txBody>
      </p:sp>
      <p:grpSp>
        <p:nvGrpSpPr>
          <p:cNvPr id="16" name="Group 15">
            <a:extLst>
              <a:ext uri="{FF2B5EF4-FFF2-40B4-BE49-F238E27FC236}">
                <a16:creationId xmlns:a16="http://schemas.microsoft.com/office/drawing/2014/main" id="{92BB98C1-CAD4-6F46-8541-980834C899A9}"/>
              </a:ext>
            </a:extLst>
          </p:cNvPr>
          <p:cNvGrpSpPr/>
          <p:nvPr/>
        </p:nvGrpSpPr>
        <p:grpSpPr>
          <a:xfrm>
            <a:off x="2258547" y="5880788"/>
            <a:ext cx="407624" cy="407624"/>
            <a:chOff x="2258547" y="6017774"/>
            <a:chExt cx="407624" cy="407624"/>
          </a:xfrm>
        </p:grpSpPr>
        <p:sp>
          <p:nvSpPr>
            <p:cNvPr id="12" name="Rectangle 11">
              <a:extLst>
                <a:ext uri="{FF2B5EF4-FFF2-40B4-BE49-F238E27FC236}">
                  <a16:creationId xmlns:a16="http://schemas.microsoft.com/office/drawing/2014/main" id="{7314AAFB-156E-724B-99F9-B8A4FACFDA37}"/>
                </a:ext>
              </a:extLst>
            </p:cNvPr>
            <p:cNvSpPr/>
            <p:nvPr/>
          </p:nvSpPr>
          <p:spPr>
            <a:xfrm>
              <a:off x="2258547" y="6161949"/>
              <a:ext cx="407624" cy="119274"/>
            </a:xfrm>
            <a:prstGeom prst="rect">
              <a:avLst/>
            </a:prstGeom>
            <a:solidFill>
              <a:srgbClr val="1F3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D774B4-6EFC-AE4C-A661-AC6E8B06238D}"/>
                </a:ext>
              </a:extLst>
            </p:cNvPr>
            <p:cNvSpPr/>
            <p:nvPr/>
          </p:nvSpPr>
          <p:spPr>
            <a:xfrm rot="5400000">
              <a:off x="2258547" y="6161949"/>
              <a:ext cx="407624" cy="119274"/>
            </a:xfrm>
            <a:prstGeom prst="rect">
              <a:avLst/>
            </a:prstGeom>
            <a:solidFill>
              <a:srgbClr val="1F3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a:extLst>
              <a:ext uri="{FF2B5EF4-FFF2-40B4-BE49-F238E27FC236}">
                <a16:creationId xmlns:a16="http://schemas.microsoft.com/office/drawing/2014/main" id="{FA83D20F-BEE3-7E41-BA5F-E75C8BDA0A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5312970"/>
          </a:xfrm>
          <a:prstGeom prst="rect">
            <a:avLst/>
          </a:prstGeom>
        </p:spPr>
      </p:pic>
      <p:sp>
        <p:nvSpPr>
          <p:cNvPr id="14" name="Rectangle 13">
            <a:extLst>
              <a:ext uri="{FF2B5EF4-FFF2-40B4-BE49-F238E27FC236}">
                <a16:creationId xmlns:a16="http://schemas.microsoft.com/office/drawing/2014/main" id="{AAAB1557-8297-EA45-D2B5-2E203AEEA131}"/>
              </a:ext>
            </a:extLst>
          </p:cNvPr>
          <p:cNvSpPr/>
          <p:nvPr/>
        </p:nvSpPr>
        <p:spPr>
          <a:xfrm>
            <a:off x="1" y="1"/>
            <a:ext cx="12192000" cy="5312970"/>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884C8E-10A0-C7CF-9DAA-ED01B020A8A5}"/>
              </a:ext>
            </a:extLst>
          </p:cNvPr>
          <p:cNvSpPr txBox="1"/>
          <p:nvPr/>
        </p:nvSpPr>
        <p:spPr>
          <a:xfrm>
            <a:off x="760344" y="371205"/>
            <a:ext cx="10631556" cy="4401205"/>
          </a:xfrm>
          <a:prstGeom prst="rect">
            <a:avLst/>
          </a:prstGeom>
          <a:noFill/>
        </p:spPr>
        <p:txBody>
          <a:bodyPr wrap="square" rtlCol="0">
            <a:spAutoFit/>
          </a:bodyPr>
          <a:lstStyle/>
          <a:p>
            <a:r>
              <a:rPr lang="en-US" sz="14000" b="1" dirty="0">
                <a:solidFill>
                  <a:schemeClr val="bg1"/>
                </a:solidFill>
                <a:latin typeface="Roboto Condensed" panose="02000000000000000000" pitchFamily="2" charset="0"/>
                <a:ea typeface="Roboto Condensed" panose="02000000000000000000" pitchFamily="2" charset="0"/>
              </a:rPr>
              <a:t>Your Solar Proposal</a:t>
            </a:r>
          </a:p>
        </p:txBody>
      </p:sp>
    </p:spTree>
    <p:extLst>
      <p:ext uri="{BB962C8B-B14F-4D97-AF65-F5344CB8AC3E}">
        <p14:creationId xmlns:p14="http://schemas.microsoft.com/office/powerpoint/2010/main" val="1776895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0C44A-3777-15BB-EEC7-5B63E3A6340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0AEF680-88DE-9898-0C10-F052E9B4860A}"/>
              </a:ext>
            </a:extLst>
          </p:cNvPr>
          <p:cNvSpPr/>
          <p:nvPr/>
        </p:nvSpPr>
        <p:spPr>
          <a:xfrm>
            <a:off x="714372" y="525533"/>
            <a:ext cx="10677528"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ENERGY MONITORING &amp; ANALYSIS</a:t>
            </a:r>
            <a:endParaRPr lang="en-US" sz="3600" b="1" baseline="30000" dirty="0">
              <a:solidFill>
                <a:srgbClr val="1F3D7B"/>
              </a:solidFill>
              <a:latin typeface="Roboto" panose="02000000000000000000" pitchFamily="2"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1EA780F6-83E5-6D6A-25DC-10EC4586EE08}"/>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CB1C55-6603-8312-C76A-32BE1474AA57}"/>
              </a:ext>
            </a:extLst>
          </p:cNvPr>
          <p:cNvSpPr txBox="1"/>
          <p:nvPr/>
        </p:nvSpPr>
        <p:spPr>
          <a:xfrm>
            <a:off x="714372" y="1580783"/>
            <a:ext cx="10677528" cy="707886"/>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Our industry-leading solar monitoring system goes where other systems don’t, comparing your cost of solar to your utility rate tariff to take the guesswork out of calculating money savings from solar. </a:t>
            </a:r>
          </a:p>
        </p:txBody>
      </p:sp>
      <p:sp>
        <p:nvSpPr>
          <p:cNvPr id="13" name="TextBox 12">
            <a:extLst>
              <a:ext uri="{FF2B5EF4-FFF2-40B4-BE49-F238E27FC236}">
                <a16:creationId xmlns:a16="http://schemas.microsoft.com/office/drawing/2014/main" id="{ACB9C78F-A498-E3DA-5069-314178CEF976}"/>
              </a:ext>
            </a:extLst>
          </p:cNvPr>
          <p:cNvSpPr txBox="1"/>
          <p:nvPr/>
        </p:nvSpPr>
        <p:spPr>
          <a:xfrm>
            <a:off x="1086678" y="2727252"/>
            <a:ext cx="5174974" cy="2718693"/>
          </a:xfrm>
          <a:prstGeom prst="rect">
            <a:avLst/>
          </a:prstGeom>
          <a:noFill/>
        </p:spPr>
        <p:txBody>
          <a:bodyPr wrap="square" rtlCol="0">
            <a:spAutoFit/>
          </a:bodyPr>
          <a:lstStyle/>
          <a:p>
            <a:pPr algn="l" rtl="0" fontAlgn="base">
              <a:lnSpc>
                <a:spcPts val="2023"/>
              </a:lnSpc>
              <a:spcBef>
                <a:spcPts val="800"/>
              </a:spcBef>
              <a:spcAft>
                <a:spcPts val="400"/>
              </a:spcAft>
            </a:pPr>
            <a:r>
              <a:rPr lang="en-US" sz="1800" b="0" i="0" dirty="0">
                <a:solidFill>
                  <a:srgbClr val="000000"/>
                </a:solidFill>
                <a:effectLst/>
                <a:latin typeface="Roboto Condensed" panose="02000000000000000000" pitchFamily="2" charset="0"/>
                <a:ea typeface="Roboto Condensed" panose="02000000000000000000" pitchFamily="2" charset="0"/>
              </a:rPr>
              <a:t>View your solar array’s production in r</a:t>
            </a:r>
            <a:r>
              <a:rPr lang="en-US" dirty="0">
                <a:solidFill>
                  <a:srgbClr val="000000"/>
                </a:solidFill>
                <a:latin typeface="Roboto Condensed" panose="02000000000000000000" pitchFamily="2" charset="0"/>
                <a:ea typeface="Roboto Condensed" panose="02000000000000000000" pitchFamily="2" charset="0"/>
              </a:rPr>
              <a:t>eal time</a:t>
            </a:r>
          </a:p>
          <a:p>
            <a:pPr algn="l" rtl="0" fontAlgn="base">
              <a:lnSpc>
                <a:spcPts val="2023"/>
              </a:lnSpc>
              <a:spcBef>
                <a:spcPts val="800"/>
              </a:spcBef>
              <a:spcAft>
                <a:spcPts val="400"/>
              </a:spcAft>
            </a:pPr>
            <a:r>
              <a:rPr lang="en-US" sz="1800" b="0" i="0" dirty="0">
                <a:solidFill>
                  <a:srgbClr val="000000"/>
                </a:solidFill>
                <a:effectLst/>
                <a:latin typeface="Roboto Condensed" panose="02000000000000000000" pitchFamily="2" charset="0"/>
                <a:ea typeface="Roboto Condensed" panose="02000000000000000000" pitchFamily="2" charset="0"/>
              </a:rPr>
              <a:t>See how much total energy your facility is using</a:t>
            </a:r>
          </a:p>
          <a:p>
            <a:pPr algn="l" rtl="0" fontAlgn="base">
              <a:lnSpc>
                <a:spcPts val="2023"/>
              </a:lnSpc>
              <a:spcBef>
                <a:spcPts val="800"/>
              </a:spcBef>
              <a:spcAft>
                <a:spcPts val="400"/>
              </a:spcAft>
            </a:pPr>
            <a:r>
              <a:rPr lang="en-US" dirty="0">
                <a:solidFill>
                  <a:srgbClr val="000000"/>
                </a:solidFill>
                <a:latin typeface="Roboto Condensed" panose="02000000000000000000" pitchFamily="2" charset="0"/>
                <a:ea typeface="Roboto Condensed" panose="02000000000000000000" pitchFamily="2" charset="0"/>
              </a:rPr>
              <a:t>View the impact of solar on your power usage and your electric bill</a:t>
            </a:r>
            <a:r>
              <a:rPr lang="en-US" sz="1800" b="0" i="0" dirty="0">
                <a:solidFill>
                  <a:srgbClr val="000000"/>
                </a:solidFill>
                <a:effectLst/>
                <a:latin typeface="Roboto Condensed" panose="02000000000000000000" pitchFamily="2" charset="0"/>
                <a:ea typeface="Roboto Condensed" panose="02000000000000000000" pitchFamily="2" charset="0"/>
              </a:rPr>
              <a:t> </a:t>
            </a:r>
          </a:p>
          <a:p>
            <a:pPr algn="l" rtl="0" fontAlgn="base">
              <a:lnSpc>
                <a:spcPts val="2023"/>
              </a:lnSpc>
              <a:spcBef>
                <a:spcPts val="800"/>
              </a:spcBef>
              <a:spcAft>
                <a:spcPts val="400"/>
              </a:spcAft>
            </a:pPr>
            <a:r>
              <a:rPr lang="en-US" dirty="0">
                <a:solidFill>
                  <a:srgbClr val="000000"/>
                </a:solidFill>
                <a:latin typeface="Roboto Condensed" panose="02000000000000000000" pitchFamily="2" charset="0"/>
                <a:ea typeface="Roboto Condensed" panose="02000000000000000000" pitchFamily="2" charset="0"/>
              </a:rPr>
              <a:t>Calculate your savings from solar</a:t>
            </a:r>
          </a:p>
          <a:p>
            <a:pPr algn="l" rtl="0" fontAlgn="base">
              <a:lnSpc>
                <a:spcPts val="2023"/>
              </a:lnSpc>
              <a:spcBef>
                <a:spcPts val="800"/>
              </a:spcBef>
              <a:spcAft>
                <a:spcPts val="400"/>
              </a:spcAft>
            </a:pPr>
            <a:r>
              <a:rPr lang="en-US" sz="1800" b="0" i="0" dirty="0">
                <a:solidFill>
                  <a:srgbClr val="000000"/>
                </a:solidFill>
                <a:effectLst/>
                <a:latin typeface="Roboto Condensed" panose="02000000000000000000" pitchFamily="2" charset="0"/>
                <a:ea typeface="Roboto Condensed" panose="02000000000000000000" pitchFamily="2" charset="0"/>
              </a:rPr>
              <a:t>Share the good news with your colleagues through clear, </a:t>
            </a:r>
            <a:r>
              <a:rPr lang="en-US" dirty="0">
                <a:solidFill>
                  <a:srgbClr val="000000"/>
                </a:solidFill>
                <a:latin typeface="Roboto Condensed" panose="02000000000000000000" pitchFamily="2" charset="0"/>
                <a:ea typeface="Roboto Condensed" panose="02000000000000000000" pitchFamily="2" charset="0"/>
              </a:rPr>
              <a:t>graphical reports</a:t>
            </a:r>
            <a:endParaRPr lang="en-US" sz="1800" b="0" i="0" dirty="0">
              <a:solidFill>
                <a:srgbClr val="000000"/>
              </a:solidFill>
              <a:effectLst/>
              <a:latin typeface="Roboto Condensed" panose="02000000000000000000" pitchFamily="2" charset="0"/>
              <a:ea typeface="Roboto Condensed" panose="02000000000000000000" pitchFamily="2" charset="0"/>
            </a:endParaRPr>
          </a:p>
          <a:p>
            <a:endParaRPr lang="en-US" sz="1600" baseline="30000" dirty="0">
              <a:solidFill>
                <a:schemeClr val="tx1">
                  <a:lumMod val="75000"/>
                  <a:lumOff val="25000"/>
                </a:schemeClr>
              </a:solidFill>
              <a:latin typeface="Roboto" panose="02000000000000000000" pitchFamily="2" charset="0"/>
              <a:ea typeface="Roboto" panose="02000000000000000000" pitchFamily="2" charset="0"/>
            </a:endParaRPr>
          </a:p>
        </p:txBody>
      </p:sp>
      <p:pic>
        <p:nvPicPr>
          <p:cNvPr id="6" name="Picture 5" descr="A diagram of savings analysis&#10;&#10;Description automatically generated">
            <a:extLst>
              <a:ext uri="{FF2B5EF4-FFF2-40B4-BE49-F238E27FC236}">
                <a16:creationId xmlns:a16="http://schemas.microsoft.com/office/drawing/2014/main" id="{728F76A2-27E8-803F-D649-E481D5F76502}"/>
              </a:ext>
            </a:extLst>
          </p:cNvPr>
          <p:cNvPicPr>
            <a:picLocks noChangeAspect="1"/>
          </p:cNvPicPr>
          <p:nvPr/>
        </p:nvPicPr>
        <p:blipFill>
          <a:blip r:embed="rId2"/>
          <a:stretch>
            <a:fillRect/>
          </a:stretch>
        </p:blipFill>
        <p:spPr>
          <a:xfrm>
            <a:off x="6451600" y="2538481"/>
            <a:ext cx="4940300" cy="3162300"/>
          </a:xfrm>
          <a:prstGeom prst="rect">
            <a:avLst/>
          </a:prstGeom>
        </p:spPr>
      </p:pic>
      <p:sp>
        <p:nvSpPr>
          <p:cNvPr id="2" name="TextBox 1">
            <a:extLst>
              <a:ext uri="{FF2B5EF4-FFF2-40B4-BE49-F238E27FC236}">
                <a16:creationId xmlns:a16="http://schemas.microsoft.com/office/drawing/2014/main" id="{D49561A8-4762-A13F-C73B-97983F09C73E}"/>
              </a:ext>
            </a:extLst>
          </p:cNvPr>
          <p:cNvSpPr txBox="1"/>
          <p:nvPr/>
        </p:nvSpPr>
        <p:spPr>
          <a:xfrm>
            <a:off x="7951932" y="5870802"/>
            <a:ext cx="1939636" cy="461665"/>
          </a:xfrm>
          <a:prstGeom prst="rect">
            <a:avLst/>
          </a:prstGeom>
          <a:noFill/>
        </p:spPr>
        <p:txBody>
          <a:bodyPr wrap="square" rtlCol="0">
            <a:spAutoFit/>
          </a:bodyPr>
          <a:lstStyle/>
          <a:p>
            <a:pPr algn="ctr"/>
            <a:r>
              <a:rPr lang="en-US" sz="1200" i="1" dirty="0"/>
              <a:t>Sample image from energy monitoring system</a:t>
            </a:r>
          </a:p>
        </p:txBody>
      </p:sp>
    </p:spTree>
    <p:extLst>
      <p:ext uri="{BB962C8B-B14F-4D97-AF65-F5344CB8AC3E}">
        <p14:creationId xmlns:p14="http://schemas.microsoft.com/office/powerpoint/2010/main" val="239241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B346C4A-F5E5-7348-8CE5-0E0C206921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21792" y="2356518"/>
            <a:ext cx="3470108" cy="3267204"/>
          </a:xfrm>
          <a:prstGeom prst="rect">
            <a:avLst/>
          </a:prstGeom>
        </p:spPr>
      </p:pic>
      <p:pic>
        <p:nvPicPr>
          <p:cNvPr id="15" name="Picture 14">
            <a:extLst>
              <a:ext uri="{FF2B5EF4-FFF2-40B4-BE49-F238E27FC236}">
                <a16:creationId xmlns:a16="http://schemas.microsoft.com/office/drawing/2014/main" id="{E9F534C7-9B44-654E-A232-904AB507D7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0945" y="2356518"/>
            <a:ext cx="3470109" cy="3267206"/>
          </a:xfrm>
          <a:prstGeom prst="rect">
            <a:avLst/>
          </a:prstGeom>
        </p:spPr>
      </p:pic>
      <p:pic>
        <p:nvPicPr>
          <p:cNvPr id="17" name="Picture 16">
            <a:extLst>
              <a:ext uri="{FF2B5EF4-FFF2-40B4-BE49-F238E27FC236}">
                <a16:creationId xmlns:a16="http://schemas.microsoft.com/office/drawing/2014/main" id="{244B177D-A538-534C-A873-2949918AB9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0099" y="2356537"/>
            <a:ext cx="3470108" cy="3267207"/>
          </a:xfrm>
          <a:prstGeom prst="rect">
            <a:avLst/>
          </a:prstGeom>
        </p:spPr>
      </p:pic>
      <p:sp>
        <p:nvSpPr>
          <p:cNvPr id="11" name="Rectangle 10">
            <a:extLst>
              <a:ext uri="{FF2B5EF4-FFF2-40B4-BE49-F238E27FC236}">
                <a16:creationId xmlns:a16="http://schemas.microsoft.com/office/drawing/2014/main" id="{163E1672-38A8-D446-BEEE-7578A09020A1}"/>
              </a:ext>
            </a:extLst>
          </p:cNvPr>
          <p:cNvSpPr/>
          <p:nvPr/>
        </p:nvSpPr>
        <p:spPr>
          <a:xfrm>
            <a:off x="714371" y="525533"/>
            <a:ext cx="10677529"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EDUCATION PROGRAMS FOR K-12 SCHOOLS</a:t>
            </a:r>
          </a:p>
        </p:txBody>
      </p:sp>
      <p:cxnSp>
        <p:nvCxnSpPr>
          <p:cNvPr id="12" name="Straight Connector 11">
            <a:extLst>
              <a:ext uri="{FF2B5EF4-FFF2-40B4-BE49-F238E27FC236}">
                <a16:creationId xmlns:a16="http://schemas.microsoft.com/office/drawing/2014/main" id="{2747D46D-42D9-0242-99AB-F6638285BB1F}"/>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4321291-BF4B-D446-9D50-66D438747CAA}"/>
              </a:ext>
            </a:extLst>
          </p:cNvPr>
          <p:cNvSpPr/>
          <p:nvPr/>
        </p:nvSpPr>
        <p:spPr>
          <a:xfrm>
            <a:off x="798739" y="4563823"/>
            <a:ext cx="3470107" cy="950243"/>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043F4E-6364-EA41-8622-A9CB7C5DCB00}"/>
              </a:ext>
            </a:extLst>
          </p:cNvPr>
          <p:cNvSpPr/>
          <p:nvPr/>
        </p:nvSpPr>
        <p:spPr>
          <a:xfrm>
            <a:off x="800100" y="4685001"/>
            <a:ext cx="3468746" cy="707886"/>
          </a:xfrm>
          <a:prstGeom prst="rect">
            <a:avLst/>
          </a:prstGeom>
        </p:spPr>
        <p:txBody>
          <a:bodyPr wrap="square">
            <a:spAutoFit/>
          </a:bodyPr>
          <a:lstStyle/>
          <a:p>
            <a:pPr algn="ctr"/>
            <a:r>
              <a:rPr lang="en-US" sz="2000" b="1" cap="all" dirty="0">
                <a:solidFill>
                  <a:schemeClr val="bg1"/>
                </a:solidFill>
                <a:latin typeface="Roboto Condensed" panose="02000000000000000000" pitchFamily="2" charset="0"/>
              </a:rPr>
              <a:t>CLASSROOM CURRICULA</a:t>
            </a:r>
          </a:p>
          <a:p>
            <a:pPr algn="ctr"/>
            <a:r>
              <a:rPr lang="en-US" sz="2000" b="1" cap="all" dirty="0">
                <a:solidFill>
                  <a:schemeClr val="bg1"/>
                </a:solidFill>
                <a:latin typeface="Roboto Condensed" panose="02000000000000000000" pitchFamily="2" charset="0"/>
              </a:rPr>
              <a:t>FROM NEED</a:t>
            </a:r>
          </a:p>
        </p:txBody>
      </p:sp>
      <p:sp>
        <p:nvSpPr>
          <p:cNvPr id="21" name="Rectangle 20">
            <a:extLst>
              <a:ext uri="{FF2B5EF4-FFF2-40B4-BE49-F238E27FC236}">
                <a16:creationId xmlns:a16="http://schemas.microsoft.com/office/drawing/2014/main" id="{E15154EA-A01E-D444-8E7C-13007006207A}"/>
              </a:ext>
            </a:extLst>
          </p:cNvPr>
          <p:cNvSpPr/>
          <p:nvPr/>
        </p:nvSpPr>
        <p:spPr>
          <a:xfrm>
            <a:off x="4360947" y="4563823"/>
            <a:ext cx="3470107" cy="950243"/>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8DB403-313C-7E44-9847-16905BC950E6}"/>
              </a:ext>
            </a:extLst>
          </p:cNvPr>
          <p:cNvSpPr/>
          <p:nvPr/>
        </p:nvSpPr>
        <p:spPr>
          <a:xfrm>
            <a:off x="4924307" y="4685002"/>
            <a:ext cx="2171951" cy="707886"/>
          </a:xfrm>
          <a:prstGeom prst="rect">
            <a:avLst/>
          </a:prstGeom>
        </p:spPr>
        <p:txBody>
          <a:bodyPr wrap="square">
            <a:spAutoFit/>
          </a:bodyPr>
          <a:lstStyle/>
          <a:p>
            <a:pPr algn="ctr"/>
            <a:r>
              <a:rPr lang="en-US" sz="2000" b="1" cap="all" dirty="0">
                <a:solidFill>
                  <a:schemeClr val="bg1"/>
                </a:solidFill>
                <a:latin typeface="Roboto Condensed" panose="02000000000000000000" pitchFamily="2" charset="0"/>
              </a:rPr>
              <a:t>THROWING SOLAR SHADE</a:t>
            </a:r>
            <a:r>
              <a:rPr lang="en-US" sz="2000" b="1" cap="all" baseline="30000" dirty="0">
                <a:solidFill>
                  <a:schemeClr val="bg1"/>
                </a:solidFill>
                <a:latin typeface="Roboto Condensed" panose="02000000000000000000" pitchFamily="2" charset="0"/>
              </a:rPr>
              <a:t>®</a:t>
            </a:r>
          </a:p>
        </p:txBody>
      </p:sp>
      <p:sp>
        <p:nvSpPr>
          <p:cNvPr id="23" name="Rectangle 22">
            <a:extLst>
              <a:ext uri="{FF2B5EF4-FFF2-40B4-BE49-F238E27FC236}">
                <a16:creationId xmlns:a16="http://schemas.microsoft.com/office/drawing/2014/main" id="{278AE426-6457-3B4C-B607-0ADE0AA1309F}"/>
              </a:ext>
            </a:extLst>
          </p:cNvPr>
          <p:cNvSpPr/>
          <p:nvPr/>
        </p:nvSpPr>
        <p:spPr>
          <a:xfrm>
            <a:off x="7921793" y="4563823"/>
            <a:ext cx="3470107" cy="950243"/>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945CA1-0C40-A54A-856B-7D3A6A64295C}"/>
              </a:ext>
            </a:extLst>
          </p:cNvPr>
          <p:cNvSpPr/>
          <p:nvPr/>
        </p:nvSpPr>
        <p:spPr>
          <a:xfrm>
            <a:off x="7929403" y="4685002"/>
            <a:ext cx="3462496" cy="707886"/>
          </a:xfrm>
          <a:prstGeom prst="rect">
            <a:avLst/>
          </a:prstGeom>
        </p:spPr>
        <p:txBody>
          <a:bodyPr wrap="square">
            <a:spAutoFit/>
          </a:bodyPr>
          <a:lstStyle/>
          <a:p>
            <a:pPr algn="ctr"/>
            <a:r>
              <a:rPr lang="en-US" sz="2000" b="1" cap="all" dirty="0">
                <a:solidFill>
                  <a:schemeClr val="bg1"/>
                </a:solidFill>
                <a:latin typeface="Roboto Condensed" panose="02000000000000000000" pitchFamily="2" charset="0"/>
              </a:rPr>
              <a:t>WORKFORCE</a:t>
            </a:r>
          </a:p>
          <a:p>
            <a:pPr algn="ctr"/>
            <a:r>
              <a:rPr lang="en-US" sz="2000" b="1" cap="all" dirty="0">
                <a:solidFill>
                  <a:schemeClr val="bg1"/>
                </a:solidFill>
                <a:latin typeface="Roboto Condensed" panose="02000000000000000000" pitchFamily="2" charset="0"/>
              </a:rPr>
              <a:t>DEVELOPMENT</a:t>
            </a:r>
          </a:p>
        </p:txBody>
      </p:sp>
    </p:spTree>
    <p:extLst>
      <p:ext uri="{BB962C8B-B14F-4D97-AF65-F5344CB8AC3E}">
        <p14:creationId xmlns:p14="http://schemas.microsoft.com/office/powerpoint/2010/main" val="1073703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4B177D-A538-534C-A873-2949918AB9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099" y="2356514"/>
            <a:ext cx="3470108" cy="3267195"/>
          </a:xfrm>
          <a:prstGeom prst="rect">
            <a:avLst/>
          </a:prstGeom>
        </p:spPr>
      </p:pic>
      <p:sp>
        <p:nvSpPr>
          <p:cNvPr id="18" name="Rectangle 17">
            <a:extLst>
              <a:ext uri="{FF2B5EF4-FFF2-40B4-BE49-F238E27FC236}">
                <a16:creationId xmlns:a16="http://schemas.microsoft.com/office/drawing/2014/main" id="{1E862E70-52EB-2742-846E-151D588BDAE4}"/>
              </a:ext>
            </a:extLst>
          </p:cNvPr>
          <p:cNvSpPr/>
          <p:nvPr/>
        </p:nvSpPr>
        <p:spPr>
          <a:xfrm>
            <a:off x="798739" y="4563823"/>
            <a:ext cx="3470107" cy="950243"/>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3E1672-38A8-D446-BEEE-7578A09020A1}"/>
              </a:ext>
            </a:extLst>
          </p:cNvPr>
          <p:cNvSpPr/>
          <p:nvPr/>
        </p:nvSpPr>
        <p:spPr>
          <a:xfrm>
            <a:off x="714371" y="525533"/>
            <a:ext cx="10677529" cy="646331"/>
          </a:xfrm>
          <a:prstGeom prst="rect">
            <a:avLst/>
          </a:prstGeom>
        </p:spPr>
        <p:txBody>
          <a:bodyPr wrap="square">
            <a:spAutoFit/>
          </a:bodyPr>
          <a:lstStyle/>
          <a:p>
            <a:r>
              <a:rPr lang="en-US" sz="3600" b="1" spc="-30" dirty="0">
                <a:solidFill>
                  <a:srgbClr val="1F3D7B"/>
                </a:solidFill>
                <a:latin typeface="Roboto" panose="02000000000000000000" pitchFamily="2" charset="0"/>
                <a:ea typeface="Roboto" panose="02000000000000000000" pitchFamily="2" charset="0"/>
                <a:cs typeface="Arial" panose="020B0604020202020204" pitchFamily="34" charset="0"/>
              </a:rPr>
              <a:t>EDUCATION PROGRAMS FOR HIGHER EDUCATION</a:t>
            </a:r>
          </a:p>
        </p:txBody>
      </p:sp>
      <p:cxnSp>
        <p:nvCxnSpPr>
          <p:cNvPr id="12" name="Straight Connector 11">
            <a:extLst>
              <a:ext uri="{FF2B5EF4-FFF2-40B4-BE49-F238E27FC236}">
                <a16:creationId xmlns:a16="http://schemas.microsoft.com/office/drawing/2014/main" id="{2747D46D-42D9-0242-99AB-F6638285BB1F}"/>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B7DEDE1-F9BC-2C40-942D-6E5E2B08A50D}"/>
              </a:ext>
            </a:extLst>
          </p:cNvPr>
          <p:cNvSpPr/>
          <p:nvPr/>
        </p:nvSpPr>
        <p:spPr>
          <a:xfrm>
            <a:off x="800100" y="4685001"/>
            <a:ext cx="3468746" cy="707886"/>
          </a:xfrm>
          <a:prstGeom prst="rect">
            <a:avLst/>
          </a:prstGeom>
        </p:spPr>
        <p:txBody>
          <a:bodyPr wrap="square">
            <a:spAutoFit/>
          </a:bodyPr>
          <a:lstStyle/>
          <a:p>
            <a:pPr algn="ctr"/>
            <a:r>
              <a:rPr lang="en-US" sz="2000" b="1" cap="all" dirty="0">
                <a:solidFill>
                  <a:schemeClr val="bg1"/>
                </a:solidFill>
                <a:latin typeface="Roboto Condensed" panose="02000000000000000000" pitchFamily="2" charset="0"/>
              </a:rPr>
              <a:t>University Capstone </a:t>
            </a:r>
            <a:r>
              <a:rPr lang="en-US" sz="2000" b="1" cap="all" dirty="0" err="1">
                <a:solidFill>
                  <a:schemeClr val="bg1"/>
                </a:solidFill>
                <a:latin typeface="Roboto Condensed" panose="02000000000000000000" pitchFamily="2" charset="0"/>
              </a:rPr>
              <a:t>ProjectS</a:t>
            </a:r>
            <a:endParaRPr lang="en-US" sz="2000" b="1" cap="all" dirty="0">
              <a:solidFill>
                <a:schemeClr val="bg1"/>
              </a:solidFill>
              <a:latin typeface="Roboto Condensed" panose="02000000000000000000" pitchFamily="2" charset="0"/>
            </a:endParaRPr>
          </a:p>
        </p:txBody>
      </p:sp>
      <p:pic>
        <p:nvPicPr>
          <p:cNvPr id="15" name="Picture 14">
            <a:extLst>
              <a:ext uri="{FF2B5EF4-FFF2-40B4-BE49-F238E27FC236}">
                <a16:creationId xmlns:a16="http://schemas.microsoft.com/office/drawing/2014/main" id="{E9F534C7-9B44-654E-A232-904AB507D7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5398" y="2356515"/>
            <a:ext cx="3470109" cy="3267204"/>
          </a:xfrm>
          <a:prstGeom prst="rect">
            <a:avLst/>
          </a:prstGeom>
        </p:spPr>
      </p:pic>
      <p:sp>
        <p:nvSpPr>
          <p:cNvPr id="22" name="Rectangle 21">
            <a:extLst>
              <a:ext uri="{FF2B5EF4-FFF2-40B4-BE49-F238E27FC236}">
                <a16:creationId xmlns:a16="http://schemas.microsoft.com/office/drawing/2014/main" id="{B8B10D10-5A2A-E841-B402-4EF4A7947E35}"/>
              </a:ext>
            </a:extLst>
          </p:cNvPr>
          <p:cNvSpPr/>
          <p:nvPr/>
        </p:nvSpPr>
        <p:spPr>
          <a:xfrm>
            <a:off x="7925400" y="4563823"/>
            <a:ext cx="3470107" cy="950243"/>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ECF34D-A3CF-CA4E-B284-CEC2DACE4391}"/>
              </a:ext>
            </a:extLst>
          </p:cNvPr>
          <p:cNvSpPr/>
          <p:nvPr/>
        </p:nvSpPr>
        <p:spPr>
          <a:xfrm>
            <a:off x="8488760" y="4685002"/>
            <a:ext cx="2171951" cy="707886"/>
          </a:xfrm>
          <a:prstGeom prst="rect">
            <a:avLst/>
          </a:prstGeom>
        </p:spPr>
        <p:txBody>
          <a:bodyPr wrap="square">
            <a:spAutoFit/>
          </a:bodyPr>
          <a:lstStyle/>
          <a:p>
            <a:pPr algn="ctr"/>
            <a:r>
              <a:rPr lang="en-US" sz="2000" b="1" cap="all" dirty="0">
                <a:solidFill>
                  <a:schemeClr val="bg1"/>
                </a:solidFill>
                <a:latin typeface="Roboto Condensed" panose="02000000000000000000" pitchFamily="2" charset="0"/>
              </a:rPr>
              <a:t>Workshops on Solar Energy</a:t>
            </a:r>
          </a:p>
        </p:txBody>
      </p:sp>
      <p:pic>
        <p:nvPicPr>
          <p:cNvPr id="16" name="Picture 15">
            <a:extLst>
              <a:ext uri="{FF2B5EF4-FFF2-40B4-BE49-F238E27FC236}">
                <a16:creationId xmlns:a16="http://schemas.microsoft.com/office/drawing/2014/main" id="{0B346C4A-F5E5-7348-8CE5-0E0C206921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2069" y="2356514"/>
            <a:ext cx="3470108" cy="3267194"/>
          </a:xfrm>
          <a:prstGeom prst="rect">
            <a:avLst/>
          </a:prstGeom>
        </p:spPr>
      </p:pic>
      <p:sp>
        <p:nvSpPr>
          <p:cNvPr id="23" name="Rectangle 22">
            <a:extLst>
              <a:ext uri="{FF2B5EF4-FFF2-40B4-BE49-F238E27FC236}">
                <a16:creationId xmlns:a16="http://schemas.microsoft.com/office/drawing/2014/main" id="{1FE78FCC-BB44-7D41-A226-6AB9A5D0C8B8}"/>
              </a:ext>
            </a:extLst>
          </p:cNvPr>
          <p:cNvSpPr/>
          <p:nvPr/>
        </p:nvSpPr>
        <p:spPr>
          <a:xfrm>
            <a:off x="4362070" y="4563823"/>
            <a:ext cx="3470107" cy="950243"/>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19E9F9-1481-004D-BD6E-E18F1A73F33E}"/>
              </a:ext>
            </a:extLst>
          </p:cNvPr>
          <p:cNvSpPr/>
          <p:nvPr/>
        </p:nvSpPr>
        <p:spPr>
          <a:xfrm>
            <a:off x="4369680" y="4685002"/>
            <a:ext cx="3462496" cy="707886"/>
          </a:xfrm>
          <a:prstGeom prst="rect">
            <a:avLst/>
          </a:prstGeom>
        </p:spPr>
        <p:txBody>
          <a:bodyPr wrap="square">
            <a:spAutoFit/>
          </a:bodyPr>
          <a:lstStyle/>
          <a:p>
            <a:pPr algn="ctr"/>
            <a:r>
              <a:rPr lang="en-US" sz="2000" b="1" cap="all" dirty="0">
                <a:solidFill>
                  <a:schemeClr val="bg1"/>
                </a:solidFill>
                <a:latin typeface="Roboto Condensed" panose="02000000000000000000" pitchFamily="2" charset="0"/>
              </a:rPr>
              <a:t>SOLAR BARN</a:t>
            </a:r>
          </a:p>
          <a:p>
            <a:pPr algn="ctr"/>
            <a:r>
              <a:rPr lang="en-US" sz="2000" b="1" cap="all" dirty="0">
                <a:solidFill>
                  <a:schemeClr val="bg1"/>
                </a:solidFill>
                <a:latin typeface="Roboto Condensed" panose="02000000000000000000" pitchFamily="2" charset="0"/>
              </a:rPr>
              <a:t>RAISINGS</a:t>
            </a:r>
          </a:p>
        </p:txBody>
      </p:sp>
    </p:spTree>
    <p:extLst>
      <p:ext uri="{BB962C8B-B14F-4D97-AF65-F5344CB8AC3E}">
        <p14:creationId xmlns:p14="http://schemas.microsoft.com/office/powerpoint/2010/main" val="1619469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FBEDE2-F630-3A4E-932C-64824AC5B2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 y="0"/>
            <a:ext cx="12190495" cy="6858000"/>
          </a:xfrm>
          <a:prstGeom prst="rect">
            <a:avLst/>
          </a:prstGeom>
        </p:spPr>
      </p:pic>
      <p:sp>
        <p:nvSpPr>
          <p:cNvPr id="4" name="Rectangle 3">
            <a:extLst>
              <a:ext uri="{FF2B5EF4-FFF2-40B4-BE49-F238E27FC236}">
                <a16:creationId xmlns:a16="http://schemas.microsoft.com/office/drawing/2014/main" id="{19F48F57-228F-DD4D-92C7-D0DA6D5C6E58}"/>
              </a:ext>
            </a:extLst>
          </p:cNvPr>
          <p:cNvSpPr/>
          <p:nvPr/>
        </p:nvSpPr>
        <p:spPr>
          <a:xfrm>
            <a:off x="-753" y="0"/>
            <a:ext cx="12192000" cy="6858001"/>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C0BCE1-9E74-5546-A90B-4723C4766905}"/>
              </a:ext>
            </a:extLst>
          </p:cNvPr>
          <p:cNvSpPr/>
          <p:nvPr/>
        </p:nvSpPr>
        <p:spPr>
          <a:xfrm>
            <a:off x="3154016" y="2921168"/>
            <a:ext cx="6303133" cy="1015663"/>
          </a:xfrm>
          <a:prstGeom prst="rect">
            <a:avLst/>
          </a:prstGeom>
        </p:spPr>
        <p:txBody>
          <a:bodyPr wrap="square">
            <a:spAutoFit/>
          </a:bodyPr>
          <a:lstStyle/>
          <a:p>
            <a:r>
              <a:rPr lang="en-US" sz="6000" b="1" dirty="0">
                <a:solidFill>
                  <a:schemeClr val="bg1"/>
                </a:solidFill>
                <a:latin typeface="Roboto" panose="02000000000000000000" pitchFamily="2" charset="0"/>
                <a:ea typeface="Roboto" panose="02000000000000000000" pitchFamily="2" charset="0"/>
                <a:cs typeface="Arial" panose="020B0604020202020204" pitchFamily="34" charset="0"/>
              </a:rPr>
              <a:t>Customer Stories</a:t>
            </a:r>
          </a:p>
        </p:txBody>
      </p:sp>
    </p:spTree>
    <p:extLst>
      <p:ext uri="{BB962C8B-B14F-4D97-AF65-F5344CB8AC3E}">
        <p14:creationId xmlns:p14="http://schemas.microsoft.com/office/powerpoint/2010/main" val="479692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8856AE2-0D74-6148-87AA-EC0AA3E7319A}"/>
              </a:ext>
            </a:extLst>
          </p:cNvPr>
          <p:cNvSpPr txBox="1"/>
          <p:nvPr/>
        </p:nvSpPr>
        <p:spPr>
          <a:xfrm>
            <a:off x="712244" y="1810007"/>
            <a:ext cx="1954120"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1.8 MW</a:t>
            </a:r>
          </a:p>
        </p:txBody>
      </p:sp>
      <p:sp>
        <p:nvSpPr>
          <p:cNvPr id="16" name="TextBox 15">
            <a:extLst>
              <a:ext uri="{FF2B5EF4-FFF2-40B4-BE49-F238E27FC236}">
                <a16:creationId xmlns:a16="http://schemas.microsoft.com/office/drawing/2014/main" id="{74300227-0E9D-974C-B16F-60F2A49CD3D8}"/>
              </a:ext>
            </a:extLst>
          </p:cNvPr>
          <p:cNvSpPr txBox="1"/>
          <p:nvPr/>
        </p:nvSpPr>
        <p:spPr>
          <a:xfrm>
            <a:off x="2810209" y="1816185"/>
            <a:ext cx="2043276"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2018</a:t>
            </a:r>
          </a:p>
        </p:txBody>
      </p:sp>
      <p:sp>
        <p:nvSpPr>
          <p:cNvPr id="17" name="TextBox 16">
            <a:extLst>
              <a:ext uri="{FF2B5EF4-FFF2-40B4-BE49-F238E27FC236}">
                <a16:creationId xmlns:a16="http://schemas.microsoft.com/office/drawing/2014/main" id="{2B111F3C-1968-4A41-BC6B-C9FFDAC8D65F}"/>
              </a:ext>
            </a:extLst>
          </p:cNvPr>
          <p:cNvSpPr txBox="1"/>
          <p:nvPr/>
        </p:nvSpPr>
        <p:spPr>
          <a:xfrm>
            <a:off x="5055696" y="1819537"/>
            <a:ext cx="4156397"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180</a:t>
            </a:r>
          </a:p>
        </p:txBody>
      </p:sp>
      <p:sp>
        <p:nvSpPr>
          <p:cNvPr id="18" name="TextBox 17">
            <a:extLst>
              <a:ext uri="{FF2B5EF4-FFF2-40B4-BE49-F238E27FC236}">
                <a16:creationId xmlns:a16="http://schemas.microsoft.com/office/drawing/2014/main" id="{A6771E8B-5EF4-C540-B94E-15F30FF544FB}"/>
              </a:ext>
            </a:extLst>
          </p:cNvPr>
          <p:cNvSpPr txBox="1"/>
          <p:nvPr/>
        </p:nvSpPr>
        <p:spPr>
          <a:xfrm>
            <a:off x="712241" y="2118983"/>
            <a:ext cx="8871597"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$12 MILLION OVER 20 YEARS</a:t>
            </a:r>
            <a:endParaRPr lang="en-US" sz="1400" b="1" i="1" dirty="0">
              <a:solidFill>
                <a:srgbClr val="1F3D7B"/>
              </a:solidFill>
              <a:latin typeface="Roboto" panose="02000000000000000000" pitchFamily="2" charset="0"/>
              <a:ea typeface="Roboto" panose="02000000000000000000" pitchFamily="2" charset="0"/>
            </a:endParaRPr>
          </a:p>
        </p:txBody>
      </p:sp>
      <p:cxnSp>
        <p:nvCxnSpPr>
          <p:cNvPr id="19" name="Straight Connector 18">
            <a:extLst>
              <a:ext uri="{FF2B5EF4-FFF2-40B4-BE49-F238E27FC236}">
                <a16:creationId xmlns:a16="http://schemas.microsoft.com/office/drawing/2014/main" id="{0441EFDE-E28E-814B-B5AC-B2226DE660D7}"/>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FFD7F0-46FE-5240-B8EF-F0D75D6C4CFC}"/>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B8ACE91-6AFB-814F-95D3-E6EE383A8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74"/>
          <a:stretch/>
        </p:blipFill>
        <p:spPr>
          <a:xfrm>
            <a:off x="800099" y="3239637"/>
            <a:ext cx="5184011" cy="3161159"/>
          </a:xfrm>
          <a:prstGeom prst="rect">
            <a:avLst/>
          </a:prstGeom>
        </p:spPr>
      </p:pic>
      <p:pic>
        <p:nvPicPr>
          <p:cNvPr id="22" name="Picture 21">
            <a:extLst>
              <a:ext uri="{FF2B5EF4-FFF2-40B4-BE49-F238E27FC236}">
                <a16:creationId xmlns:a16="http://schemas.microsoft.com/office/drawing/2014/main" id="{F3A94F7B-3374-7F4F-965A-3C92EE7E168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5529" t="8477" r="4482" b="9253"/>
          <a:stretch/>
        </p:blipFill>
        <p:spPr>
          <a:xfrm>
            <a:off x="6205476" y="3239638"/>
            <a:ext cx="5184011" cy="3161162"/>
          </a:xfrm>
          <a:prstGeom prst="rect">
            <a:avLst/>
          </a:prstGeom>
        </p:spPr>
      </p:pic>
      <p:sp>
        <p:nvSpPr>
          <p:cNvPr id="12" name="Rectangle 11">
            <a:extLst>
              <a:ext uri="{FF2B5EF4-FFF2-40B4-BE49-F238E27FC236}">
                <a16:creationId xmlns:a16="http://schemas.microsoft.com/office/drawing/2014/main" id="{57DE4450-3A42-4649-A15A-5CA59F3B3436}"/>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AUGUSTA COUNTY PUBLIC SCHOOLS</a:t>
            </a:r>
          </a:p>
        </p:txBody>
      </p:sp>
      <p:sp>
        <p:nvSpPr>
          <p:cNvPr id="23" name="Rectangle 22">
            <a:extLst>
              <a:ext uri="{FF2B5EF4-FFF2-40B4-BE49-F238E27FC236}">
                <a16:creationId xmlns:a16="http://schemas.microsoft.com/office/drawing/2014/main" id="{CFE0D645-781D-E648-AA7C-F0C90FE2591A}"/>
              </a:ext>
            </a:extLst>
          </p:cNvPr>
          <p:cNvSpPr/>
          <p:nvPr/>
        </p:nvSpPr>
        <p:spPr>
          <a:xfrm>
            <a:off x="714372" y="1083040"/>
            <a:ext cx="5195653" cy="369332"/>
          </a:xfrm>
          <a:prstGeom prst="rect">
            <a:avLst/>
          </a:prstGeom>
        </p:spPr>
        <p:txBody>
          <a:bodyPr wrap="none">
            <a:spAutoFit/>
          </a:bodyPr>
          <a:lstStyle/>
          <a:p>
            <a:r>
              <a:rPr lang="en-US" b="1" cap="all" dirty="0">
                <a:solidFill>
                  <a:srgbClr val="0A90C9"/>
                </a:solidFill>
                <a:latin typeface="Roboto Condensed" panose="02000000000000000000" pitchFamily="2" charset="0"/>
              </a:rPr>
              <a:t>A CURRICULUM THAT EVOLVES WITH THE SUN</a:t>
            </a:r>
          </a:p>
        </p:txBody>
      </p:sp>
    </p:spTree>
    <p:extLst>
      <p:ext uri="{BB962C8B-B14F-4D97-AF65-F5344CB8AC3E}">
        <p14:creationId xmlns:p14="http://schemas.microsoft.com/office/powerpoint/2010/main" val="1842851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8856AE2-0D74-6148-87AA-EC0AA3E7319A}"/>
              </a:ext>
            </a:extLst>
          </p:cNvPr>
          <p:cNvSpPr txBox="1"/>
          <p:nvPr/>
        </p:nvSpPr>
        <p:spPr>
          <a:xfrm>
            <a:off x="712244" y="1810007"/>
            <a:ext cx="2043276"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2.87 MW</a:t>
            </a:r>
          </a:p>
        </p:txBody>
      </p:sp>
      <p:sp>
        <p:nvSpPr>
          <p:cNvPr id="16" name="TextBox 15">
            <a:extLst>
              <a:ext uri="{FF2B5EF4-FFF2-40B4-BE49-F238E27FC236}">
                <a16:creationId xmlns:a16="http://schemas.microsoft.com/office/drawing/2014/main" id="{74300227-0E9D-974C-B16F-60F2A49CD3D8}"/>
              </a:ext>
            </a:extLst>
          </p:cNvPr>
          <p:cNvSpPr txBox="1"/>
          <p:nvPr/>
        </p:nvSpPr>
        <p:spPr>
          <a:xfrm>
            <a:off x="2868575" y="1816185"/>
            <a:ext cx="2043276"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2020</a:t>
            </a:r>
          </a:p>
        </p:txBody>
      </p:sp>
      <p:sp>
        <p:nvSpPr>
          <p:cNvPr id="17" name="TextBox 16">
            <a:extLst>
              <a:ext uri="{FF2B5EF4-FFF2-40B4-BE49-F238E27FC236}">
                <a16:creationId xmlns:a16="http://schemas.microsoft.com/office/drawing/2014/main" id="{2B111F3C-1968-4A41-BC6B-C9FFDAC8D65F}"/>
              </a:ext>
            </a:extLst>
          </p:cNvPr>
          <p:cNvSpPr txBox="1"/>
          <p:nvPr/>
        </p:nvSpPr>
        <p:spPr>
          <a:xfrm>
            <a:off x="5114062" y="1819537"/>
            <a:ext cx="4156397"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287</a:t>
            </a:r>
          </a:p>
        </p:txBody>
      </p:sp>
      <p:sp>
        <p:nvSpPr>
          <p:cNvPr id="18" name="TextBox 17">
            <a:extLst>
              <a:ext uri="{FF2B5EF4-FFF2-40B4-BE49-F238E27FC236}">
                <a16:creationId xmlns:a16="http://schemas.microsoft.com/office/drawing/2014/main" id="{A6771E8B-5EF4-C540-B94E-15F30FF544FB}"/>
              </a:ext>
            </a:extLst>
          </p:cNvPr>
          <p:cNvSpPr txBox="1"/>
          <p:nvPr/>
        </p:nvSpPr>
        <p:spPr>
          <a:xfrm>
            <a:off x="712241" y="2118983"/>
            <a:ext cx="8871597"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 MILLION OVER 20 YEARS</a:t>
            </a:r>
          </a:p>
        </p:txBody>
      </p:sp>
      <p:cxnSp>
        <p:nvCxnSpPr>
          <p:cNvPr id="19" name="Straight Connector 18">
            <a:extLst>
              <a:ext uri="{FF2B5EF4-FFF2-40B4-BE49-F238E27FC236}">
                <a16:creationId xmlns:a16="http://schemas.microsoft.com/office/drawing/2014/main" id="{0441EFDE-E28E-814B-B5AC-B2226DE660D7}"/>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FFD7F0-46FE-5240-B8EF-F0D75D6C4CFC}"/>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B8ACE91-6AFB-814F-95D3-E6EE383A8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34"/>
          <a:stretch/>
        </p:blipFill>
        <p:spPr>
          <a:xfrm>
            <a:off x="800099" y="3239638"/>
            <a:ext cx="5184011" cy="3161162"/>
          </a:xfrm>
          <a:prstGeom prst="rect">
            <a:avLst/>
          </a:prstGeom>
        </p:spPr>
      </p:pic>
      <p:pic>
        <p:nvPicPr>
          <p:cNvPr id="22" name="Picture 21">
            <a:extLst>
              <a:ext uri="{FF2B5EF4-FFF2-40B4-BE49-F238E27FC236}">
                <a16:creationId xmlns:a16="http://schemas.microsoft.com/office/drawing/2014/main" id="{F3A94F7B-3374-7F4F-965A-3C92EE7E1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83"/>
          <a:stretch/>
        </p:blipFill>
        <p:spPr>
          <a:xfrm>
            <a:off x="6205477" y="3239638"/>
            <a:ext cx="5184011" cy="3161162"/>
          </a:xfrm>
          <a:prstGeom prst="rect">
            <a:avLst/>
          </a:prstGeom>
        </p:spPr>
      </p:pic>
      <p:sp>
        <p:nvSpPr>
          <p:cNvPr id="23" name="Rectangle 22">
            <a:extLst>
              <a:ext uri="{FF2B5EF4-FFF2-40B4-BE49-F238E27FC236}">
                <a16:creationId xmlns:a16="http://schemas.microsoft.com/office/drawing/2014/main" id="{49DD94B8-FDFC-3C4F-B8F2-DB54572740AF}"/>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RICHMOND PUBLIC SCHOOLS</a:t>
            </a:r>
          </a:p>
        </p:txBody>
      </p:sp>
      <p:sp>
        <p:nvSpPr>
          <p:cNvPr id="24" name="Rectangle 23">
            <a:extLst>
              <a:ext uri="{FF2B5EF4-FFF2-40B4-BE49-F238E27FC236}">
                <a16:creationId xmlns:a16="http://schemas.microsoft.com/office/drawing/2014/main" id="{46BB4ACB-9BFF-8544-92E7-D9467E80D194}"/>
              </a:ext>
            </a:extLst>
          </p:cNvPr>
          <p:cNvSpPr/>
          <p:nvPr/>
        </p:nvSpPr>
        <p:spPr>
          <a:xfrm>
            <a:off x="714372" y="1083040"/>
            <a:ext cx="4899098" cy="369332"/>
          </a:xfrm>
          <a:prstGeom prst="rect">
            <a:avLst/>
          </a:prstGeom>
        </p:spPr>
        <p:txBody>
          <a:bodyPr wrap="none">
            <a:spAutoFit/>
          </a:bodyPr>
          <a:lstStyle/>
          <a:p>
            <a:r>
              <a:rPr lang="en-US" b="1" cap="all" dirty="0">
                <a:solidFill>
                  <a:srgbClr val="0A90C9"/>
                </a:solidFill>
                <a:latin typeface="Roboto Condensed" panose="02000000000000000000" pitchFamily="2" charset="0"/>
              </a:rPr>
              <a:t>SEEING THE FUTURE IN VIRGINIA’S CAPITAL</a:t>
            </a:r>
          </a:p>
        </p:txBody>
      </p:sp>
    </p:spTree>
    <p:extLst>
      <p:ext uri="{BB962C8B-B14F-4D97-AF65-F5344CB8AC3E}">
        <p14:creationId xmlns:p14="http://schemas.microsoft.com/office/powerpoint/2010/main" val="438660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35CD86-8EE7-1447-A9E9-23B13BAFE7B4}"/>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ORANGE COUNTY PUBLIC SCHOOLS</a:t>
            </a:r>
          </a:p>
        </p:txBody>
      </p:sp>
      <p:sp>
        <p:nvSpPr>
          <p:cNvPr id="14" name="Rectangle 13">
            <a:extLst>
              <a:ext uri="{FF2B5EF4-FFF2-40B4-BE49-F238E27FC236}">
                <a16:creationId xmlns:a16="http://schemas.microsoft.com/office/drawing/2014/main" id="{E2D83BB8-7CD7-B54B-8CED-81C25303D0E8}"/>
              </a:ext>
            </a:extLst>
          </p:cNvPr>
          <p:cNvSpPr/>
          <p:nvPr/>
        </p:nvSpPr>
        <p:spPr>
          <a:xfrm>
            <a:off x="714372" y="1083040"/>
            <a:ext cx="6721712" cy="369332"/>
          </a:xfrm>
          <a:prstGeom prst="rect">
            <a:avLst/>
          </a:prstGeom>
        </p:spPr>
        <p:txBody>
          <a:bodyPr wrap="none">
            <a:spAutoFit/>
          </a:bodyPr>
          <a:lstStyle/>
          <a:p>
            <a:r>
              <a:rPr lang="en-US" b="1" cap="all" dirty="0">
                <a:solidFill>
                  <a:srgbClr val="0A90C9"/>
                </a:solidFill>
                <a:latin typeface="Roboto Condensed" panose="02000000000000000000" pitchFamily="2" charset="0"/>
              </a:rPr>
              <a:t>ROOF RESTORATION MAKES MORE BUILDINGS SOLAR READY</a:t>
            </a:r>
          </a:p>
        </p:txBody>
      </p:sp>
      <p:sp>
        <p:nvSpPr>
          <p:cNvPr id="15" name="TextBox 14">
            <a:extLst>
              <a:ext uri="{FF2B5EF4-FFF2-40B4-BE49-F238E27FC236}">
                <a16:creationId xmlns:a16="http://schemas.microsoft.com/office/drawing/2014/main" id="{88856AE2-0D74-6148-87AA-EC0AA3E7319A}"/>
              </a:ext>
            </a:extLst>
          </p:cNvPr>
          <p:cNvSpPr txBox="1"/>
          <p:nvPr/>
        </p:nvSpPr>
        <p:spPr>
          <a:xfrm>
            <a:off x="712244" y="1810007"/>
            <a:ext cx="1924211"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2.5 MW</a:t>
            </a:r>
          </a:p>
        </p:txBody>
      </p:sp>
      <p:sp>
        <p:nvSpPr>
          <p:cNvPr id="16" name="TextBox 15">
            <a:extLst>
              <a:ext uri="{FF2B5EF4-FFF2-40B4-BE49-F238E27FC236}">
                <a16:creationId xmlns:a16="http://schemas.microsoft.com/office/drawing/2014/main" id="{74300227-0E9D-974C-B16F-60F2A49CD3D8}"/>
              </a:ext>
            </a:extLst>
          </p:cNvPr>
          <p:cNvSpPr txBox="1"/>
          <p:nvPr/>
        </p:nvSpPr>
        <p:spPr>
          <a:xfrm>
            <a:off x="2789238" y="1816185"/>
            <a:ext cx="2100261"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2020</a:t>
            </a:r>
          </a:p>
        </p:txBody>
      </p:sp>
      <p:sp>
        <p:nvSpPr>
          <p:cNvPr id="17" name="TextBox 16">
            <a:extLst>
              <a:ext uri="{FF2B5EF4-FFF2-40B4-BE49-F238E27FC236}">
                <a16:creationId xmlns:a16="http://schemas.microsoft.com/office/drawing/2014/main" id="{2B111F3C-1968-4A41-BC6B-C9FFDAC8D65F}"/>
              </a:ext>
            </a:extLst>
          </p:cNvPr>
          <p:cNvSpPr txBox="1"/>
          <p:nvPr/>
        </p:nvSpPr>
        <p:spPr>
          <a:xfrm>
            <a:off x="5034726" y="1819537"/>
            <a:ext cx="4223574"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250</a:t>
            </a:r>
          </a:p>
        </p:txBody>
      </p:sp>
      <p:sp>
        <p:nvSpPr>
          <p:cNvPr id="18" name="TextBox 17">
            <a:extLst>
              <a:ext uri="{FF2B5EF4-FFF2-40B4-BE49-F238E27FC236}">
                <a16:creationId xmlns:a16="http://schemas.microsoft.com/office/drawing/2014/main" id="{A6771E8B-5EF4-C540-B94E-15F30FF544FB}"/>
              </a:ext>
            </a:extLst>
          </p:cNvPr>
          <p:cNvSpPr txBox="1"/>
          <p:nvPr/>
        </p:nvSpPr>
        <p:spPr>
          <a:xfrm>
            <a:off x="712241" y="2118983"/>
            <a:ext cx="8871597"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$16.8 MILLION OVER 35 YEARS</a:t>
            </a:r>
          </a:p>
        </p:txBody>
      </p:sp>
      <p:cxnSp>
        <p:nvCxnSpPr>
          <p:cNvPr id="19" name="Straight Connector 18">
            <a:extLst>
              <a:ext uri="{FF2B5EF4-FFF2-40B4-BE49-F238E27FC236}">
                <a16:creationId xmlns:a16="http://schemas.microsoft.com/office/drawing/2014/main" id="{0441EFDE-E28E-814B-B5AC-B2226DE660D7}"/>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FFD7F0-46FE-5240-B8EF-F0D75D6C4CFC}"/>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B8ACE91-6AFB-814F-95D3-E6EE383A8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100" y="3267642"/>
            <a:ext cx="5188555" cy="3133155"/>
          </a:xfrm>
          <a:prstGeom prst="rect">
            <a:avLst/>
          </a:prstGeom>
        </p:spPr>
      </p:pic>
      <p:pic>
        <p:nvPicPr>
          <p:cNvPr id="22" name="Picture 21">
            <a:extLst>
              <a:ext uri="{FF2B5EF4-FFF2-40B4-BE49-F238E27FC236}">
                <a16:creationId xmlns:a16="http://schemas.microsoft.com/office/drawing/2014/main" id="{F3A94F7B-3374-7F4F-965A-3C92EE7E1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8802" y="3267641"/>
            <a:ext cx="5188555" cy="3133151"/>
          </a:xfrm>
          <a:prstGeom prst="rect">
            <a:avLst/>
          </a:prstGeom>
        </p:spPr>
      </p:pic>
    </p:spTree>
    <p:extLst>
      <p:ext uri="{BB962C8B-B14F-4D97-AF65-F5344CB8AC3E}">
        <p14:creationId xmlns:p14="http://schemas.microsoft.com/office/powerpoint/2010/main" val="3688582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35CD86-8EE7-1447-A9E9-23B13BAFE7B4}"/>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COLLEGIATE SCHOOL</a:t>
            </a:r>
          </a:p>
        </p:txBody>
      </p:sp>
      <p:sp>
        <p:nvSpPr>
          <p:cNvPr id="14" name="Rectangle 13">
            <a:extLst>
              <a:ext uri="{FF2B5EF4-FFF2-40B4-BE49-F238E27FC236}">
                <a16:creationId xmlns:a16="http://schemas.microsoft.com/office/drawing/2014/main" id="{E2D83BB8-7CD7-B54B-8CED-81C25303D0E8}"/>
              </a:ext>
            </a:extLst>
          </p:cNvPr>
          <p:cNvSpPr/>
          <p:nvPr/>
        </p:nvSpPr>
        <p:spPr>
          <a:xfrm>
            <a:off x="714372" y="1083040"/>
            <a:ext cx="8307082" cy="369332"/>
          </a:xfrm>
          <a:prstGeom prst="rect">
            <a:avLst/>
          </a:prstGeom>
        </p:spPr>
        <p:txBody>
          <a:bodyPr wrap="none">
            <a:spAutoFit/>
          </a:bodyPr>
          <a:lstStyle/>
          <a:p>
            <a:r>
              <a:rPr lang="en-US" b="1" cap="all" dirty="0">
                <a:solidFill>
                  <a:srgbClr val="0A90C9"/>
                </a:solidFill>
                <a:latin typeface="Roboto Condensed" panose="02000000000000000000" pitchFamily="2" charset="0"/>
              </a:rPr>
              <a:t>THE FIRST K-12 SCHOOL TO INSTALL SOLAR ON CAMPUS IN RICHMOND, VA</a:t>
            </a:r>
          </a:p>
        </p:txBody>
      </p:sp>
      <p:sp>
        <p:nvSpPr>
          <p:cNvPr id="15" name="TextBox 14">
            <a:extLst>
              <a:ext uri="{FF2B5EF4-FFF2-40B4-BE49-F238E27FC236}">
                <a16:creationId xmlns:a16="http://schemas.microsoft.com/office/drawing/2014/main" id="{88856AE2-0D74-6148-87AA-EC0AA3E7319A}"/>
              </a:ext>
            </a:extLst>
          </p:cNvPr>
          <p:cNvSpPr txBox="1"/>
          <p:nvPr/>
        </p:nvSpPr>
        <p:spPr>
          <a:xfrm>
            <a:off x="712244" y="1810007"/>
            <a:ext cx="1965784"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94.3 kW</a:t>
            </a:r>
          </a:p>
        </p:txBody>
      </p:sp>
      <p:sp>
        <p:nvSpPr>
          <p:cNvPr id="16" name="TextBox 15">
            <a:extLst>
              <a:ext uri="{FF2B5EF4-FFF2-40B4-BE49-F238E27FC236}">
                <a16:creationId xmlns:a16="http://schemas.microsoft.com/office/drawing/2014/main" id="{74300227-0E9D-974C-B16F-60F2A49CD3D8}"/>
              </a:ext>
            </a:extLst>
          </p:cNvPr>
          <p:cNvSpPr txBox="1"/>
          <p:nvPr/>
        </p:nvSpPr>
        <p:spPr>
          <a:xfrm>
            <a:off x="2838666" y="1816185"/>
            <a:ext cx="2043276"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2018</a:t>
            </a:r>
          </a:p>
        </p:txBody>
      </p:sp>
      <p:sp>
        <p:nvSpPr>
          <p:cNvPr id="17" name="TextBox 16">
            <a:extLst>
              <a:ext uri="{FF2B5EF4-FFF2-40B4-BE49-F238E27FC236}">
                <a16:creationId xmlns:a16="http://schemas.microsoft.com/office/drawing/2014/main" id="{2B111F3C-1968-4A41-BC6B-C9FFDAC8D65F}"/>
              </a:ext>
            </a:extLst>
          </p:cNvPr>
          <p:cNvSpPr txBox="1"/>
          <p:nvPr/>
        </p:nvSpPr>
        <p:spPr>
          <a:xfrm>
            <a:off x="5084153" y="1819537"/>
            <a:ext cx="4156397"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10</a:t>
            </a:r>
          </a:p>
        </p:txBody>
      </p:sp>
      <p:cxnSp>
        <p:nvCxnSpPr>
          <p:cNvPr id="19" name="Straight Connector 18">
            <a:extLst>
              <a:ext uri="{FF2B5EF4-FFF2-40B4-BE49-F238E27FC236}">
                <a16:creationId xmlns:a16="http://schemas.microsoft.com/office/drawing/2014/main" id="{0441EFDE-E28E-814B-B5AC-B2226DE660D7}"/>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FFD7F0-46FE-5240-B8EF-F0D75D6C4CFC}"/>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B8ACE91-6AFB-814F-95D3-E6EE383A8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800099" y="3267648"/>
            <a:ext cx="5184011" cy="3133152"/>
          </a:xfrm>
          <a:prstGeom prst="rect">
            <a:avLst/>
          </a:prstGeom>
        </p:spPr>
      </p:pic>
      <p:pic>
        <p:nvPicPr>
          <p:cNvPr id="22" name="Picture 21">
            <a:extLst>
              <a:ext uri="{FF2B5EF4-FFF2-40B4-BE49-F238E27FC236}">
                <a16:creationId xmlns:a16="http://schemas.microsoft.com/office/drawing/2014/main" id="{F3A94F7B-3374-7F4F-965A-3C92EE7E1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346" y="3267646"/>
            <a:ext cx="5184011" cy="3133152"/>
          </a:xfrm>
          <a:prstGeom prst="rect">
            <a:avLst/>
          </a:prstGeom>
        </p:spPr>
      </p:pic>
      <p:sp>
        <p:nvSpPr>
          <p:cNvPr id="12" name="TextBox 11">
            <a:extLst>
              <a:ext uri="{FF2B5EF4-FFF2-40B4-BE49-F238E27FC236}">
                <a16:creationId xmlns:a16="http://schemas.microsoft.com/office/drawing/2014/main" id="{EBC202F8-0CD0-6C47-A7F2-7A43989837D6}"/>
              </a:ext>
            </a:extLst>
          </p:cNvPr>
          <p:cNvSpPr txBox="1"/>
          <p:nvPr/>
        </p:nvSpPr>
        <p:spPr>
          <a:xfrm>
            <a:off x="712241" y="2118983"/>
            <a:ext cx="10675116"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$172,000 OVER 35 YEARS</a:t>
            </a:r>
          </a:p>
        </p:txBody>
      </p:sp>
    </p:spTree>
    <p:extLst>
      <p:ext uri="{BB962C8B-B14F-4D97-AF65-F5344CB8AC3E}">
        <p14:creationId xmlns:p14="http://schemas.microsoft.com/office/powerpoint/2010/main" val="3123053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11C6850-A697-C242-BC2F-47251EB6AE33}"/>
              </a:ext>
            </a:extLst>
          </p:cNvPr>
          <p:cNvSpPr txBox="1"/>
          <p:nvPr/>
        </p:nvSpPr>
        <p:spPr>
          <a:xfrm>
            <a:off x="712244" y="1810007"/>
            <a:ext cx="1915210"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444 kW</a:t>
            </a:r>
          </a:p>
        </p:txBody>
      </p:sp>
      <p:sp>
        <p:nvSpPr>
          <p:cNvPr id="16" name="TextBox 15">
            <a:extLst>
              <a:ext uri="{FF2B5EF4-FFF2-40B4-BE49-F238E27FC236}">
                <a16:creationId xmlns:a16="http://schemas.microsoft.com/office/drawing/2014/main" id="{5C59A2E2-A528-B04B-936C-DA8E2BC43FA3}"/>
              </a:ext>
            </a:extLst>
          </p:cNvPr>
          <p:cNvSpPr txBox="1"/>
          <p:nvPr/>
        </p:nvSpPr>
        <p:spPr>
          <a:xfrm>
            <a:off x="2829665" y="1816185"/>
            <a:ext cx="2043276"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2011</a:t>
            </a:r>
          </a:p>
        </p:txBody>
      </p:sp>
      <p:sp>
        <p:nvSpPr>
          <p:cNvPr id="18" name="TextBox 17">
            <a:extLst>
              <a:ext uri="{FF2B5EF4-FFF2-40B4-BE49-F238E27FC236}">
                <a16:creationId xmlns:a16="http://schemas.microsoft.com/office/drawing/2014/main" id="{57C0827C-F856-144F-96F0-D5715AB74314}"/>
              </a:ext>
            </a:extLst>
          </p:cNvPr>
          <p:cNvSpPr txBox="1"/>
          <p:nvPr/>
        </p:nvSpPr>
        <p:spPr>
          <a:xfrm>
            <a:off x="5075152" y="1819537"/>
            <a:ext cx="4053731"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45</a:t>
            </a:r>
          </a:p>
        </p:txBody>
      </p:sp>
      <p:cxnSp>
        <p:nvCxnSpPr>
          <p:cNvPr id="24" name="Straight Connector 23">
            <a:extLst>
              <a:ext uri="{FF2B5EF4-FFF2-40B4-BE49-F238E27FC236}">
                <a16:creationId xmlns:a16="http://schemas.microsoft.com/office/drawing/2014/main" id="{903B1D39-66D5-DE42-867C-B61061063D48}"/>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A2DD09-E54F-EF4C-AB25-294573AF6C90}"/>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7C57DDB-A099-B14F-9A42-5BB39AF203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099" y="3239637"/>
            <a:ext cx="5184011" cy="3161159"/>
          </a:xfrm>
          <a:prstGeom prst="rect">
            <a:avLst/>
          </a:prstGeom>
        </p:spPr>
      </p:pic>
      <p:pic>
        <p:nvPicPr>
          <p:cNvPr id="27" name="Picture 26">
            <a:extLst>
              <a:ext uri="{FF2B5EF4-FFF2-40B4-BE49-F238E27FC236}">
                <a16:creationId xmlns:a16="http://schemas.microsoft.com/office/drawing/2014/main" id="{0902C048-7262-094C-85FD-9FF229B776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5477" y="3239638"/>
            <a:ext cx="5184011" cy="3161162"/>
          </a:xfrm>
          <a:prstGeom prst="rect">
            <a:avLst/>
          </a:prstGeom>
        </p:spPr>
      </p:pic>
      <p:sp>
        <p:nvSpPr>
          <p:cNvPr id="14" name="Rectangle 13">
            <a:extLst>
              <a:ext uri="{FF2B5EF4-FFF2-40B4-BE49-F238E27FC236}">
                <a16:creationId xmlns:a16="http://schemas.microsoft.com/office/drawing/2014/main" id="{0B669976-8785-404B-AFA2-695AE09BF84C}"/>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WASHINGTON &amp; LEE UNIVERSITY</a:t>
            </a:r>
          </a:p>
        </p:txBody>
      </p:sp>
      <p:sp>
        <p:nvSpPr>
          <p:cNvPr id="15" name="Rectangle 14">
            <a:extLst>
              <a:ext uri="{FF2B5EF4-FFF2-40B4-BE49-F238E27FC236}">
                <a16:creationId xmlns:a16="http://schemas.microsoft.com/office/drawing/2014/main" id="{F497FA8F-739F-3C41-A9EF-4E166ACE579B}"/>
              </a:ext>
            </a:extLst>
          </p:cNvPr>
          <p:cNvSpPr/>
          <p:nvPr/>
        </p:nvSpPr>
        <p:spPr>
          <a:xfrm>
            <a:off x="714372" y="1083040"/>
            <a:ext cx="7271542" cy="369332"/>
          </a:xfrm>
          <a:prstGeom prst="rect">
            <a:avLst/>
          </a:prstGeom>
        </p:spPr>
        <p:txBody>
          <a:bodyPr wrap="none">
            <a:spAutoFit/>
          </a:bodyPr>
          <a:lstStyle/>
          <a:p>
            <a:r>
              <a:rPr lang="en-US" b="1" cap="all" dirty="0">
                <a:solidFill>
                  <a:srgbClr val="0A90C9"/>
                </a:solidFill>
                <a:latin typeface="Roboto Condensed" panose="02000000000000000000" pitchFamily="2" charset="0"/>
              </a:rPr>
              <a:t>ON-CAMPUS SOLAR SHOWS TANGIBLE COMMITMENT TO CLIMATE ACTION</a:t>
            </a:r>
          </a:p>
        </p:txBody>
      </p:sp>
      <p:sp>
        <p:nvSpPr>
          <p:cNvPr id="12" name="TextBox 11">
            <a:extLst>
              <a:ext uri="{FF2B5EF4-FFF2-40B4-BE49-F238E27FC236}">
                <a16:creationId xmlns:a16="http://schemas.microsoft.com/office/drawing/2014/main" id="{2B7C80F2-254A-584B-8650-8D23FC89F204}"/>
              </a:ext>
            </a:extLst>
          </p:cNvPr>
          <p:cNvSpPr txBox="1"/>
          <p:nvPr/>
        </p:nvSpPr>
        <p:spPr>
          <a:xfrm>
            <a:off x="712241" y="2118983"/>
            <a:ext cx="10675116"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UNAVAILABLE*</a:t>
            </a:r>
          </a:p>
        </p:txBody>
      </p:sp>
      <p:sp>
        <p:nvSpPr>
          <p:cNvPr id="17" name="Rectangle 16">
            <a:extLst>
              <a:ext uri="{FF2B5EF4-FFF2-40B4-BE49-F238E27FC236}">
                <a16:creationId xmlns:a16="http://schemas.microsoft.com/office/drawing/2014/main" id="{3110E6FF-F4F1-B642-B31C-96C636397F93}"/>
              </a:ext>
            </a:extLst>
          </p:cNvPr>
          <p:cNvSpPr/>
          <p:nvPr/>
        </p:nvSpPr>
        <p:spPr>
          <a:xfrm>
            <a:off x="716646" y="2593547"/>
            <a:ext cx="7840945" cy="261610"/>
          </a:xfrm>
          <a:prstGeom prst="rect">
            <a:avLst/>
          </a:prstGeom>
        </p:spPr>
        <p:txBody>
          <a:bodyPr wrap="square">
            <a:spAutoFit/>
          </a:bodyPr>
          <a:lstStyle/>
          <a:p>
            <a:r>
              <a:rPr lang="en-US" sz="1100" i="1" dirty="0">
                <a:solidFill>
                  <a:schemeClr val="tx1">
                    <a:lumMod val="65000"/>
                    <a:lumOff val="35000"/>
                  </a:schemeClr>
                </a:solidFill>
                <a:latin typeface="Roboto" panose="02000000000000000000" pitchFamily="2" charset="0"/>
                <a:ea typeface="Roboto" panose="02000000000000000000" pitchFamily="2" charset="0"/>
              </a:rPr>
              <a:t>*Solar array purchased by customer after 6 years of their 20-year agreement</a:t>
            </a:r>
          </a:p>
        </p:txBody>
      </p:sp>
    </p:spTree>
    <p:extLst>
      <p:ext uri="{BB962C8B-B14F-4D97-AF65-F5344CB8AC3E}">
        <p14:creationId xmlns:p14="http://schemas.microsoft.com/office/powerpoint/2010/main" val="99979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35CD86-8EE7-1447-A9E9-23B13BAFE7B4}"/>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HARRISONBURG HOUSING &amp; REDEVELOPMENT AUTHORITY</a:t>
            </a:r>
          </a:p>
        </p:txBody>
      </p:sp>
      <p:sp>
        <p:nvSpPr>
          <p:cNvPr id="14" name="Rectangle 13">
            <a:extLst>
              <a:ext uri="{FF2B5EF4-FFF2-40B4-BE49-F238E27FC236}">
                <a16:creationId xmlns:a16="http://schemas.microsoft.com/office/drawing/2014/main" id="{E2D83BB8-7CD7-B54B-8CED-81C25303D0E8}"/>
              </a:ext>
            </a:extLst>
          </p:cNvPr>
          <p:cNvSpPr/>
          <p:nvPr/>
        </p:nvSpPr>
        <p:spPr>
          <a:xfrm>
            <a:off x="714372" y="1083040"/>
            <a:ext cx="4817344" cy="369332"/>
          </a:xfrm>
          <a:prstGeom prst="rect">
            <a:avLst/>
          </a:prstGeom>
        </p:spPr>
        <p:txBody>
          <a:bodyPr wrap="none">
            <a:spAutoFit/>
          </a:bodyPr>
          <a:lstStyle/>
          <a:p>
            <a:r>
              <a:rPr lang="en-US" b="1" cap="all" dirty="0">
                <a:solidFill>
                  <a:srgbClr val="0A90C9"/>
                </a:solidFill>
                <a:latin typeface="Roboto Condensed" panose="02000000000000000000" pitchFamily="2" charset="0"/>
              </a:rPr>
              <a:t>A HOUSING AUTHORITY WITH A BIG VISION</a:t>
            </a:r>
          </a:p>
        </p:txBody>
      </p:sp>
      <p:sp>
        <p:nvSpPr>
          <p:cNvPr id="15" name="TextBox 14">
            <a:extLst>
              <a:ext uri="{FF2B5EF4-FFF2-40B4-BE49-F238E27FC236}">
                <a16:creationId xmlns:a16="http://schemas.microsoft.com/office/drawing/2014/main" id="{88856AE2-0D74-6148-87AA-EC0AA3E7319A}"/>
              </a:ext>
            </a:extLst>
          </p:cNvPr>
          <p:cNvSpPr txBox="1"/>
          <p:nvPr/>
        </p:nvSpPr>
        <p:spPr>
          <a:xfrm>
            <a:off x="712244" y="1810007"/>
            <a:ext cx="1895754"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35 kW</a:t>
            </a:r>
          </a:p>
        </p:txBody>
      </p:sp>
      <p:sp>
        <p:nvSpPr>
          <p:cNvPr id="16" name="TextBox 15">
            <a:extLst>
              <a:ext uri="{FF2B5EF4-FFF2-40B4-BE49-F238E27FC236}">
                <a16:creationId xmlns:a16="http://schemas.microsoft.com/office/drawing/2014/main" id="{74300227-0E9D-974C-B16F-60F2A49CD3D8}"/>
              </a:ext>
            </a:extLst>
          </p:cNvPr>
          <p:cNvSpPr txBox="1"/>
          <p:nvPr/>
        </p:nvSpPr>
        <p:spPr>
          <a:xfrm>
            <a:off x="2678028" y="1816185"/>
            <a:ext cx="2043276"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2013</a:t>
            </a:r>
          </a:p>
        </p:txBody>
      </p:sp>
      <p:sp>
        <p:nvSpPr>
          <p:cNvPr id="17" name="TextBox 16">
            <a:extLst>
              <a:ext uri="{FF2B5EF4-FFF2-40B4-BE49-F238E27FC236}">
                <a16:creationId xmlns:a16="http://schemas.microsoft.com/office/drawing/2014/main" id="{2B111F3C-1968-4A41-BC6B-C9FFDAC8D65F}"/>
              </a:ext>
            </a:extLst>
          </p:cNvPr>
          <p:cNvSpPr txBox="1"/>
          <p:nvPr/>
        </p:nvSpPr>
        <p:spPr>
          <a:xfrm>
            <a:off x="4923515" y="1819537"/>
            <a:ext cx="4156397"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3.5</a:t>
            </a:r>
          </a:p>
        </p:txBody>
      </p:sp>
      <p:sp>
        <p:nvSpPr>
          <p:cNvPr id="18" name="TextBox 17">
            <a:extLst>
              <a:ext uri="{FF2B5EF4-FFF2-40B4-BE49-F238E27FC236}">
                <a16:creationId xmlns:a16="http://schemas.microsoft.com/office/drawing/2014/main" id="{A6771E8B-5EF4-C540-B94E-15F30FF544FB}"/>
              </a:ext>
            </a:extLst>
          </p:cNvPr>
          <p:cNvSpPr txBox="1"/>
          <p:nvPr/>
        </p:nvSpPr>
        <p:spPr>
          <a:xfrm>
            <a:off x="712241" y="2118983"/>
            <a:ext cx="8871597"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$135,000 OVER 35 YEARS</a:t>
            </a:r>
            <a:endParaRPr lang="en-US" sz="1400" b="1" i="1" dirty="0">
              <a:solidFill>
                <a:srgbClr val="1F3D7B"/>
              </a:solidFill>
              <a:latin typeface="Roboto" panose="02000000000000000000" pitchFamily="2" charset="0"/>
              <a:ea typeface="Roboto" panose="02000000000000000000" pitchFamily="2" charset="0"/>
            </a:endParaRPr>
          </a:p>
        </p:txBody>
      </p:sp>
      <p:cxnSp>
        <p:nvCxnSpPr>
          <p:cNvPr id="19" name="Straight Connector 18">
            <a:extLst>
              <a:ext uri="{FF2B5EF4-FFF2-40B4-BE49-F238E27FC236}">
                <a16:creationId xmlns:a16="http://schemas.microsoft.com/office/drawing/2014/main" id="{0441EFDE-E28E-814B-B5AC-B2226DE660D7}"/>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FFD7F0-46FE-5240-B8EF-F0D75D6C4CFC}"/>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B8ACE91-6AFB-814F-95D3-E6EE383A8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099" y="3239637"/>
            <a:ext cx="5184011" cy="3161159"/>
          </a:xfrm>
          <a:prstGeom prst="rect">
            <a:avLst/>
          </a:prstGeom>
        </p:spPr>
      </p:pic>
      <p:pic>
        <p:nvPicPr>
          <p:cNvPr id="22" name="Picture 21">
            <a:extLst>
              <a:ext uri="{FF2B5EF4-FFF2-40B4-BE49-F238E27FC236}">
                <a16:creationId xmlns:a16="http://schemas.microsoft.com/office/drawing/2014/main" id="{F3A94F7B-3374-7F4F-965A-3C92EE7E1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347" y="3239638"/>
            <a:ext cx="5184010" cy="3161162"/>
          </a:xfrm>
          <a:prstGeom prst="rect">
            <a:avLst/>
          </a:prstGeom>
        </p:spPr>
      </p:pic>
    </p:spTree>
    <p:extLst>
      <p:ext uri="{BB962C8B-B14F-4D97-AF65-F5344CB8AC3E}">
        <p14:creationId xmlns:p14="http://schemas.microsoft.com/office/powerpoint/2010/main" val="3529737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0F3BEA-3F8A-AA44-8676-63485B94EB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0A6ABBCE-DC05-1A49-B6EE-94444C24594A}"/>
              </a:ext>
            </a:extLst>
          </p:cNvPr>
          <p:cNvSpPr/>
          <p:nvPr/>
        </p:nvSpPr>
        <p:spPr>
          <a:xfrm>
            <a:off x="0" y="0"/>
            <a:ext cx="12192000" cy="6858001"/>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1CCB709-2D15-734B-BDB0-CEAB59CD25D8}"/>
              </a:ext>
            </a:extLst>
          </p:cNvPr>
          <p:cNvSpPr/>
          <p:nvPr/>
        </p:nvSpPr>
        <p:spPr>
          <a:xfrm>
            <a:off x="700087" y="3975395"/>
            <a:ext cx="9129713" cy="1569660"/>
          </a:xfrm>
          <a:prstGeom prst="rect">
            <a:avLst/>
          </a:prstGeom>
        </p:spPr>
        <p:txBody>
          <a:bodyPr wrap="square">
            <a:spAutoFit/>
          </a:bodyPr>
          <a:lstStyle/>
          <a:p>
            <a:r>
              <a:rPr lang="en-US" sz="2400" dirty="0">
                <a:solidFill>
                  <a:schemeClr val="bg1"/>
                </a:solidFill>
                <a:latin typeface="Roboto Condensed" panose="02000000000000000000" pitchFamily="2" charset="0"/>
              </a:rPr>
              <a:t>We use the power of innovation and partnerships to accelerate the transition to clean, affordable solar electricity, build stronger, more resilient organizations, and engage people and communities working to create a healthier world.</a:t>
            </a:r>
            <a:endParaRPr lang="en-US" sz="2400" dirty="0">
              <a:solidFill>
                <a:schemeClr val="bg1"/>
              </a:solidFill>
            </a:endParaRPr>
          </a:p>
        </p:txBody>
      </p:sp>
      <p:sp>
        <p:nvSpPr>
          <p:cNvPr id="7" name="Rectangle 6">
            <a:extLst>
              <a:ext uri="{FF2B5EF4-FFF2-40B4-BE49-F238E27FC236}">
                <a16:creationId xmlns:a16="http://schemas.microsoft.com/office/drawing/2014/main" id="{B9937974-627E-724D-ACE5-79B2B3857C89}"/>
              </a:ext>
            </a:extLst>
          </p:cNvPr>
          <p:cNvSpPr/>
          <p:nvPr/>
        </p:nvSpPr>
        <p:spPr>
          <a:xfrm>
            <a:off x="700087" y="2919164"/>
            <a:ext cx="4068462" cy="769441"/>
          </a:xfrm>
          <a:prstGeom prst="rect">
            <a:avLst/>
          </a:prstGeom>
        </p:spPr>
        <p:txBody>
          <a:bodyPr wrap="square">
            <a:spAutoFit/>
          </a:bodyPr>
          <a:lstStyle/>
          <a:p>
            <a:r>
              <a:rPr lang="en-US" sz="4400" b="1" dirty="0">
                <a:solidFill>
                  <a:schemeClr val="bg1"/>
                </a:solidFill>
                <a:latin typeface="Roboto" panose="02000000000000000000" pitchFamily="2" charset="0"/>
                <a:ea typeface="Roboto" panose="02000000000000000000" pitchFamily="2" charset="0"/>
                <a:cs typeface="Arial" panose="020B0604020202020204" pitchFamily="34" charset="0"/>
              </a:rPr>
              <a:t>OUR MISSION</a:t>
            </a:r>
          </a:p>
        </p:txBody>
      </p:sp>
    </p:spTree>
    <p:extLst>
      <p:ext uri="{BB962C8B-B14F-4D97-AF65-F5344CB8AC3E}">
        <p14:creationId xmlns:p14="http://schemas.microsoft.com/office/powerpoint/2010/main" val="1443607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35CD86-8EE7-1447-A9E9-23B13BAFE7B4}"/>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CARILION NEW RIVER VALLEY MEDICAL CENTER</a:t>
            </a:r>
          </a:p>
        </p:txBody>
      </p:sp>
      <p:sp>
        <p:nvSpPr>
          <p:cNvPr id="14" name="Rectangle 13">
            <a:extLst>
              <a:ext uri="{FF2B5EF4-FFF2-40B4-BE49-F238E27FC236}">
                <a16:creationId xmlns:a16="http://schemas.microsoft.com/office/drawing/2014/main" id="{E2D83BB8-7CD7-B54B-8CED-81C25303D0E8}"/>
              </a:ext>
            </a:extLst>
          </p:cNvPr>
          <p:cNvSpPr/>
          <p:nvPr/>
        </p:nvSpPr>
        <p:spPr>
          <a:xfrm>
            <a:off x="714372" y="1083040"/>
            <a:ext cx="5513048" cy="369332"/>
          </a:xfrm>
          <a:prstGeom prst="rect">
            <a:avLst/>
          </a:prstGeom>
        </p:spPr>
        <p:txBody>
          <a:bodyPr wrap="none">
            <a:spAutoFit/>
          </a:bodyPr>
          <a:lstStyle/>
          <a:p>
            <a:r>
              <a:rPr lang="en-US" b="1" cap="all" dirty="0">
                <a:solidFill>
                  <a:srgbClr val="0A90C9"/>
                </a:solidFill>
                <a:latin typeface="Roboto Condensed" panose="02000000000000000000" pitchFamily="2" charset="0"/>
              </a:rPr>
              <a:t>A HOSPITAL WITH A HOLISTIC VISION OF HEALTH</a:t>
            </a:r>
          </a:p>
        </p:txBody>
      </p:sp>
      <p:sp>
        <p:nvSpPr>
          <p:cNvPr id="15" name="TextBox 14">
            <a:extLst>
              <a:ext uri="{FF2B5EF4-FFF2-40B4-BE49-F238E27FC236}">
                <a16:creationId xmlns:a16="http://schemas.microsoft.com/office/drawing/2014/main" id="{88856AE2-0D74-6148-87AA-EC0AA3E7319A}"/>
              </a:ext>
            </a:extLst>
          </p:cNvPr>
          <p:cNvSpPr txBox="1"/>
          <p:nvPr/>
        </p:nvSpPr>
        <p:spPr>
          <a:xfrm>
            <a:off x="712244" y="1810007"/>
            <a:ext cx="1924211"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1.3 MW</a:t>
            </a:r>
          </a:p>
        </p:txBody>
      </p:sp>
      <p:sp>
        <p:nvSpPr>
          <p:cNvPr id="16" name="TextBox 15">
            <a:extLst>
              <a:ext uri="{FF2B5EF4-FFF2-40B4-BE49-F238E27FC236}">
                <a16:creationId xmlns:a16="http://schemas.microsoft.com/office/drawing/2014/main" id="{74300227-0E9D-974C-B16F-60F2A49CD3D8}"/>
              </a:ext>
            </a:extLst>
          </p:cNvPr>
          <p:cNvSpPr txBox="1"/>
          <p:nvPr/>
        </p:nvSpPr>
        <p:spPr>
          <a:xfrm>
            <a:off x="2789239" y="1816185"/>
            <a:ext cx="2043276"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2018</a:t>
            </a:r>
          </a:p>
        </p:txBody>
      </p:sp>
      <p:sp>
        <p:nvSpPr>
          <p:cNvPr id="17" name="TextBox 16">
            <a:extLst>
              <a:ext uri="{FF2B5EF4-FFF2-40B4-BE49-F238E27FC236}">
                <a16:creationId xmlns:a16="http://schemas.microsoft.com/office/drawing/2014/main" id="{2B111F3C-1968-4A41-BC6B-C9FFDAC8D65F}"/>
              </a:ext>
            </a:extLst>
          </p:cNvPr>
          <p:cNvSpPr txBox="1"/>
          <p:nvPr/>
        </p:nvSpPr>
        <p:spPr>
          <a:xfrm>
            <a:off x="5034726" y="1819537"/>
            <a:ext cx="4156397"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135</a:t>
            </a:r>
          </a:p>
        </p:txBody>
      </p:sp>
      <p:cxnSp>
        <p:nvCxnSpPr>
          <p:cNvPr id="19" name="Straight Connector 18">
            <a:extLst>
              <a:ext uri="{FF2B5EF4-FFF2-40B4-BE49-F238E27FC236}">
                <a16:creationId xmlns:a16="http://schemas.microsoft.com/office/drawing/2014/main" id="{0441EFDE-E28E-814B-B5AC-B2226DE660D7}"/>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FFD7F0-46FE-5240-B8EF-F0D75D6C4CFC}"/>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B8ACE91-6AFB-814F-95D3-E6EE383A8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099" y="3267644"/>
            <a:ext cx="5184011" cy="3133152"/>
          </a:xfrm>
          <a:prstGeom prst="rect">
            <a:avLst/>
          </a:prstGeom>
        </p:spPr>
      </p:pic>
      <p:pic>
        <p:nvPicPr>
          <p:cNvPr id="22" name="Picture 21">
            <a:extLst>
              <a:ext uri="{FF2B5EF4-FFF2-40B4-BE49-F238E27FC236}">
                <a16:creationId xmlns:a16="http://schemas.microsoft.com/office/drawing/2014/main" id="{F3A94F7B-3374-7F4F-965A-3C92EE7E1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346" y="3267644"/>
            <a:ext cx="5184011" cy="3133156"/>
          </a:xfrm>
          <a:prstGeom prst="rect">
            <a:avLst/>
          </a:prstGeom>
        </p:spPr>
      </p:pic>
      <p:sp>
        <p:nvSpPr>
          <p:cNvPr id="12" name="TextBox 11">
            <a:extLst>
              <a:ext uri="{FF2B5EF4-FFF2-40B4-BE49-F238E27FC236}">
                <a16:creationId xmlns:a16="http://schemas.microsoft.com/office/drawing/2014/main" id="{E6D70F5D-A01B-6344-96C1-A136C790A4E4}"/>
              </a:ext>
            </a:extLst>
          </p:cNvPr>
          <p:cNvSpPr txBox="1"/>
          <p:nvPr/>
        </p:nvSpPr>
        <p:spPr>
          <a:xfrm>
            <a:off x="712241" y="2118983"/>
            <a:ext cx="10675116"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$16.3 MILLION OVER 35 YEARS</a:t>
            </a:r>
          </a:p>
        </p:txBody>
      </p:sp>
    </p:spTree>
    <p:extLst>
      <p:ext uri="{BB962C8B-B14F-4D97-AF65-F5344CB8AC3E}">
        <p14:creationId xmlns:p14="http://schemas.microsoft.com/office/powerpoint/2010/main" val="670568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35CD86-8EE7-1447-A9E9-23B13BAFE7B4}"/>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INTERCHANGE GROUP</a:t>
            </a:r>
          </a:p>
        </p:txBody>
      </p:sp>
      <p:sp>
        <p:nvSpPr>
          <p:cNvPr id="14" name="Rectangle 13">
            <a:extLst>
              <a:ext uri="{FF2B5EF4-FFF2-40B4-BE49-F238E27FC236}">
                <a16:creationId xmlns:a16="http://schemas.microsoft.com/office/drawing/2014/main" id="{E2D83BB8-7CD7-B54B-8CED-81C25303D0E8}"/>
              </a:ext>
            </a:extLst>
          </p:cNvPr>
          <p:cNvSpPr/>
          <p:nvPr/>
        </p:nvSpPr>
        <p:spPr>
          <a:xfrm>
            <a:off x="714372" y="1083040"/>
            <a:ext cx="5299849" cy="369332"/>
          </a:xfrm>
          <a:prstGeom prst="rect">
            <a:avLst/>
          </a:prstGeom>
        </p:spPr>
        <p:txBody>
          <a:bodyPr wrap="none">
            <a:spAutoFit/>
          </a:bodyPr>
          <a:lstStyle/>
          <a:p>
            <a:r>
              <a:rPr lang="en-US" b="1" cap="all" dirty="0">
                <a:solidFill>
                  <a:srgbClr val="0A90C9"/>
                </a:solidFill>
                <a:latin typeface="Roboto Condensed" panose="02000000000000000000" pitchFamily="2" charset="0"/>
              </a:rPr>
              <a:t>A PATH TO A GREENER DELIVERY OF LOGISTICS</a:t>
            </a:r>
          </a:p>
        </p:txBody>
      </p:sp>
      <p:sp>
        <p:nvSpPr>
          <p:cNvPr id="15" name="TextBox 14">
            <a:extLst>
              <a:ext uri="{FF2B5EF4-FFF2-40B4-BE49-F238E27FC236}">
                <a16:creationId xmlns:a16="http://schemas.microsoft.com/office/drawing/2014/main" id="{88856AE2-0D74-6148-87AA-EC0AA3E7319A}"/>
              </a:ext>
            </a:extLst>
          </p:cNvPr>
          <p:cNvSpPr txBox="1"/>
          <p:nvPr/>
        </p:nvSpPr>
        <p:spPr>
          <a:xfrm>
            <a:off x="712244" y="1810007"/>
            <a:ext cx="1924211"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1.6 MW</a:t>
            </a:r>
          </a:p>
        </p:txBody>
      </p:sp>
      <p:sp>
        <p:nvSpPr>
          <p:cNvPr id="16" name="TextBox 15">
            <a:extLst>
              <a:ext uri="{FF2B5EF4-FFF2-40B4-BE49-F238E27FC236}">
                <a16:creationId xmlns:a16="http://schemas.microsoft.com/office/drawing/2014/main" id="{74300227-0E9D-974C-B16F-60F2A49CD3D8}"/>
              </a:ext>
            </a:extLst>
          </p:cNvPr>
          <p:cNvSpPr txBox="1"/>
          <p:nvPr/>
        </p:nvSpPr>
        <p:spPr>
          <a:xfrm>
            <a:off x="2789239" y="1816185"/>
            <a:ext cx="2043276"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2019</a:t>
            </a:r>
          </a:p>
        </p:txBody>
      </p:sp>
      <p:sp>
        <p:nvSpPr>
          <p:cNvPr id="17" name="TextBox 16">
            <a:extLst>
              <a:ext uri="{FF2B5EF4-FFF2-40B4-BE49-F238E27FC236}">
                <a16:creationId xmlns:a16="http://schemas.microsoft.com/office/drawing/2014/main" id="{2B111F3C-1968-4A41-BC6B-C9FFDAC8D65F}"/>
              </a:ext>
            </a:extLst>
          </p:cNvPr>
          <p:cNvSpPr txBox="1"/>
          <p:nvPr/>
        </p:nvSpPr>
        <p:spPr>
          <a:xfrm>
            <a:off x="5034726" y="1819537"/>
            <a:ext cx="4156397"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160</a:t>
            </a:r>
          </a:p>
        </p:txBody>
      </p:sp>
      <p:cxnSp>
        <p:nvCxnSpPr>
          <p:cNvPr id="19" name="Straight Connector 18">
            <a:extLst>
              <a:ext uri="{FF2B5EF4-FFF2-40B4-BE49-F238E27FC236}">
                <a16:creationId xmlns:a16="http://schemas.microsoft.com/office/drawing/2014/main" id="{0441EFDE-E28E-814B-B5AC-B2226DE660D7}"/>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FFD7F0-46FE-5240-B8EF-F0D75D6C4CFC}"/>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B8ACE91-6AFB-814F-95D3-E6EE383A8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800100" y="3267644"/>
            <a:ext cx="5188555" cy="3136392"/>
          </a:xfrm>
          <a:prstGeom prst="rect">
            <a:avLst/>
          </a:prstGeom>
        </p:spPr>
      </p:pic>
      <p:pic>
        <p:nvPicPr>
          <p:cNvPr id="22" name="Picture 21">
            <a:extLst>
              <a:ext uri="{FF2B5EF4-FFF2-40B4-BE49-F238E27FC236}">
                <a16:creationId xmlns:a16="http://schemas.microsoft.com/office/drawing/2014/main" id="{F3A94F7B-3374-7F4F-965A-3C92EE7E1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8"/>
          <a:stretch/>
        </p:blipFill>
        <p:spPr>
          <a:xfrm>
            <a:off x="6198802" y="3267644"/>
            <a:ext cx="5188555" cy="3133156"/>
          </a:xfrm>
          <a:prstGeom prst="rect">
            <a:avLst/>
          </a:prstGeom>
        </p:spPr>
      </p:pic>
      <p:sp>
        <p:nvSpPr>
          <p:cNvPr id="12" name="TextBox 11">
            <a:extLst>
              <a:ext uri="{FF2B5EF4-FFF2-40B4-BE49-F238E27FC236}">
                <a16:creationId xmlns:a16="http://schemas.microsoft.com/office/drawing/2014/main" id="{48CC6E9C-5A2D-4447-88F6-841FB9FD10BD}"/>
              </a:ext>
            </a:extLst>
          </p:cNvPr>
          <p:cNvSpPr txBox="1"/>
          <p:nvPr/>
        </p:nvSpPr>
        <p:spPr>
          <a:xfrm>
            <a:off x="712241" y="2118983"/>
            <a:ext cx="10675116"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$4.9 MILLION OVER 35 YEARS</a:t>
            </a:r>
          </a:p>
        </p:txBody>
      </p:sp>
    </p:spTree>
    <p:extLst>
      <p:ext uri="{BB962C8B-B14F-4D97-AF65-F5344CB8AC3E}">
        <p14:creationId xmlns:p14="http://schemas.microsoft.com/office/powerpoint/2010/main" val="3628369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35CD86-8EE7-1447-A9E9-23B13BAFE7B4}"/>
              </a:ext>
            </a:extLst>
          </p:cNvPr>
          <p:cNvSpPr/>
          <p:nvPr/>
        </p:nvSpPr>
        <p:spPr>
          <a:xfrm>
            <a:off x="712241" y="559820"/>
            <a:ext cx="10675116" cy="523220"/>
          </a:xfrm>
          <a:prstGeom prst="rect">
            <a:avLst/>
          </a:prstGeom>
        </p:spPr>
        <p:txBody>
          <a:bodyPr wrap="square">
            <a:spAutoFit/>
          </a:bodyPr>
          <a:lstStyle/>
          <a:p>
            <a:r>
              <a:rPr lang="en-US" sz="2800" b="1" dirty="0">
                <a:solidFill>
                  <a:srgbClr val="1F3D7B"/>
                </a:solidFill>
                <a:latin typeface="Roboto" panose="02000000000000000000" pitchFamily="2" charset="0"/>
                <a:ea typeface="Roboto" panose="02000000000000000000" pitchFamily="2" charset="0"/>
                <a:cs typeface="Arial" panose="020B0604020202020204" pitchFamily="34" charset="0"/>
              </a:rPr>
              <a:t>IIHS VEHICLE RESEARCH CENTER</a:t>
            </a:r>
          </a:p>
        </p:txBody>
      </p:sp>
      <p:sp>
        <p:nvSpPr>
          <p:cNvPr id="14" name="Rectangle 13">
            <a:extLst>
              <a:ext uri="{FF2B5EF4-FFF2-40B4-BE49-F238E27FC236}">
                <a16:creationId xmlns:a16="http://schemas.microsoft.com/office/drawing/2014/main" id="{E2D83BB8-7CD7-B54B-8CED-81C25303D0E8}"/>
              </a:ext>
            </a:extLst>
          </p:cNvPr>
          <p:cNvSpPr/>
          <p:nvPr/>
        </p:nvSpPr>
        <p:spPr>
          <a:xfrm>
            <a:off x="714372" y="1083040"/>
            <a:ext cx="5299849" cy="369332"/>
          </a:xfrm>
          <a:prstGeom prst="rect">
            <a:avLst/>
          </a:prstGeom>
        </p:spPr>
        <p:txBody>
          <a:bodyPr wrap="none">
            <a:spAutoFit/>
          </a:bodyPr>
          <a:lstStyle/>
          <a:p>
            <a:r>
              <a:rPr lang="en-US" b="1" cap="all" dirty="0">
                <a:solidFill>
                  <a:srgbClr val="0A90C9"/>
                </a:solidFill>
                <a:latin typeface="Roboto Condensed" panose="02000000000000000000" pitchFamily="2" charset="0"/>
              </a:rPr>
              <a:t>CLEAN ENERGY DRIVES AUTOMOTIVE SAFETY</a:t>
            </a:r>
          </a:p>
        </p:txBody>
      </p:sp>
      <p:sp>
        <p:nvSpPr>
          <p:cNvPr id="15" name="TextBox 14">
            <a:extLst>
              <a:ext uri="{FF2B5EF4-FFF2-40B4-BE49-F238E27FC236}">
                <a16:creationId xmlns:a16="http://schemas.microsoft.com/office/drawing/2014/main" id="{88856AE2-0D74-6148-87AA-EC0AA3E7319A}"/>
              </a:ext>
            </a:extLst>
          </p:cNvPr>
          <p:cNvSpPr txBox="1"/>
          <p:nvPr/>
        </p:nvSpPr>
        <p:spPr>
          <a:xfrm>
            <a:off x="712244" y="1810007"/>
            <a:ext cx="1924211"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SYSTEM SIZE</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465 kW</a:t>
            </a:r>
          </a:p>
        </p:txBody>
      </p:sp>
      <p:sp>
        <p:nvSpPr>
          <p:cNvPr id="16" name="TextBox 15">
            <a:extLst>
              <a:ext uri="{FF2B5EF4-FFF2-40B4-BE49-F238E27FC236}">
                <a16:creationId xmlns:a16="http://schemas.microsoft.com/office/drawing/2014/main" id="{74300227-0E9D-974C-B16F-60F2A49CD3D8}"/>
              </a:ext>
            </a:extLst>
          </p:cNvPr>
          <p:cNvSpPr txBox="1"/>
          <p:nvPr/>
        </p:nvSpPr>
        <p:spPr>
          <a:xfrm>
            <a:off x="2789239" y="1816185"/>
            <a:ext cx="2043276"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YEAR INSTALLED</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2017</a:t>
            </a:r>
          </a:p>
        </p:txBody>
      </p:sp>
      <p:sp>
        <p:nvSpPr>
          <p:cNvPr id="17" name="TextBox 16">
            <a:extLst>
              <a:ext uri="{FF2B5EF4-FFF2-40B4-BE49-F238E27FC236}">
                <a16:creationId xmlns:a16="http://schemas.microsoft.com/office/drawing/2014/main" id="{2B111F3C-1968-4A41-BC6B-C9FFDAC8D65F}"/>
              </a:ext>
            </a:extLst>
          </p:cNvPr>
          <p:cNvSpPr txBox="1"/>
          <p:nvPr/>
        </p:nvSpPr>
        <p:spPr>
          <a:xfrm>
            <a:off x="5034726" y="1819537"/>
            <a:ext cx="4223574" cy="307777"/>
          </a:xfrm>
          <a:prstGeom prst="rect">
            <a:avLst/>
          </a:prstGeom>
          <a:noFill/>
        </p:spPr>
        <p:txBody>
          <a:bodyPr wrap="square" rtlCol="0">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NUMBER OF HOMES SYSTEM COULD POWER</a:t>
            </a:r>
            <a:r>
              <a:rPr lang="en-US" sz="1400" b="1" dirty="0">
                <a:solidFill>
                  <a:schemeClr val="tx1">
                    <a:lumMod val="65000"/>
                    <a:lumOff val="3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47</a:t>
            </a:r>
          </a:p>
        </p:txBody>
      </p:sp>
      <p:cxnSp>
        <p:nvCxnSpPr>
          <p:cNvPr id="19" name="Straight Connector 18">
            <a:extLst>
              <a:ext uri="{FF2B5EF4-FFF2-40B4-BE49-F238E27FC236}">
                <a16:creationId xmlns:a16="http://schemas.microsoft.com/office/drawing/2014/main" id="{0441EFDE-E28E-814B-B5AC-B2226DE660D7}"/>
              </a:ext>
            </a:extLst>
          </p:cNvPr>
          <p:cNvCxnSpPr/>
          <p:nvPr/>
        </p:nvCxnSpPr>
        <p:spPr>
          <a:xfrm>
            <a:off x="800100" y="1699866"/>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FFD7F0-46FE-5240-B8EF-F0D75D6C4CFC}"/>
              </a:ext>
            </a:extLst>
          </p:cNvPr>
          <p:cNvCxnSpPr/>
          <p:nvPr/>
        </p:nvCxnSpPr>
        <p:spPr>
          <a:xfrm>
            <a:off x="800100" y="254075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B8ACE91-6AFB-814F-95D3-E6EE383A8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9"/>
          <a:stretch/>
        </p:blipFill>
        <p:spPr>
          <a:xfrm>
            <a:off x="800100" y="3267644"/>
            <a:ext cx="5188555" cy="3133156"/>
          </a:xfrm>
          <a:prstGeom prst="rect">
            <a:avLst/>
          </a:prstGeom>
        </p:spPr>
      </p:pic>
      <p:pic>
        <p:nvPicPr>
          <p:cNvPr id="22" name="Picture 21">
            <a:extLst>
              <a:ext uri="{FF2B5EF4-FFF2-40B4-BE49-F238E27FC236}">
                <a16:creationId xmlns:a16="http://schemas.microsoft.com/office/drawing/2014/main" id="{F3A94F7B-3374-7F4F-965A-3C92EE7E1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8802" y="3267643"/>
            <a:ext cx="5188555" cy="3133153"/>
          </a:xfrm>
          <a:prstGeom prst="rect">
            <a:avLst/>
          </a:prstGeom>
        </p:spPr>
      </p:pic>
      <p:sp>
        <p:nvSpPr>
          <p:cNvPr id="12" name="TextBox 11">
            <a:extLst>
              <a:ext uri="{FF2B5EF4-FFF2-40B4-BE49-F238E27FC236}">
                <a16:creationId xmlns:a16="http://schemas.microsoft.com/office/drawing/2014/main" id="{D3354E66-CDCB-DE45-BF31-219727440440}"/>
              </a:ext>
            </a:extLst>
          </p:cNvPr>
          <p:cNvSpPr txBox="1"/>
          <p:nvPr/>
        </p:nvSpPr>
        <p:spPr>
          <a:xfrm>
            <a:off x="712241" y="2118983"/>
            <a:ext cx="10675116" cy="307777"/>
          </a:xfrm>
          <a:prstGeom prst="rect">
            <a:avLst/>
          </a:prstGeom>
          <a:noFill/>
        </p:spPr>
        <p:txBody>
          <a:bodyPr wrap="squar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CUSTOMER SAVINGS</a:t>
            </a:r>
            <a:r>
              <a:rPr lang="en-US" sz="1400" b="1" dirty="0">
                <a:solidFill>
                  <a:schemeClr val="tx1">
                    <a:lumMod val="75000"/>
                    <a:lumOff val="25000"/>
                  </a:schemeClr>
                </a:solidFill>
                <a:latin typeface="Roboto" panose="02000000000000000000" pitchFamily="2" charset="0"/>
                <a:ea typeface="Roboto" panose="02000000000000000000" pitchFamily="2" charset="0"/>
              </a:rPr>
              <a:t> </a:t>
            </a:r>
            <a:r>
              <a:rPr lang="en-US" sz="1400" b="1" dirty="0">
                <a:solidFill>
                  <a:srgbClr val="1F3D7B"/>
                </a:solidFill>
                <a:latin typeface="Roboto" panose="02000000000000000000" pitchFamily="2" charset="0"/>
                <a:ea typeface="Roboto" panose="02000000000000000000" pitchFamily="2" charset="0"/>
              </a:rPr>
              <a:t>$966,000 OVER 35 YEARS</a:t>
            </a:r>
          </a:p>
        </p:txBody>
      </p:sp>
    </p:spTree>
    <p:extLst>
      <p:ext uri="{BB962C8B-B14F-4D97-AF65-F5344CB8AC3E}">
        <p14:creationId xmlns:p14="http://schemas.microsoft.com/office/powerpoint/2010/main" val="3515553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FBEDE2-F630-3A4E-932C-64824AC5B2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366937B-AE59-4E44-BA95-A8961F687A97}"/>
              </a:ext>
            </a:extLst>
          </p:cNvPr>
          <p:cNvSpPr/>
          <p:nvPr/>
        </p:nvSpPr>
        <p:spPr>
          <a:xfrm>
            <a:off x="0" y="0"/>
            <a:ext cx="12192000" cy="6858001"/>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C0BCE1-9E74-5546-A90B-4723C4766905}"/>
              </a:ext>
            </a:extLst>
          </p:cNvPr>
          <p:cNvSpPr/>
          <p:nvPr/>
        </p:nvSpPr>
        <p:spPr>
          <a:xfrm>
            <a:off x="3193712" y="2921168"/>
            <a:ext cx="5804573" cy="1015663"/>
          </a:xfrm>
          <a:prstGeom prst="rect">
            <a:avLst/>
          </a:prstGeom>
        </p:spPr>
        <p:txBody>
          <a:bodyPr wrap="square">
            <a:spAutoFit/>
          </a:bodyPr>
          <a:lstStyle/>
          <a:p>
            <a:pPr algn="ctr"/>
            <a:r>
              <a:rPr lang="en-US" sz="6000" b="1" dirty="0">
                <a:solidFill>
                  <a:schemeClr val="bg1"/>
                </a:solidFill>
                <a:latin typeface="Roboto" panose="02000000000000000000" pitchFamily="2" charset="0"/>
                <a:ea typeface="Roboto" panose="02000000000000000000" pitchFamily="2" charset="0"/>
                <a:cs typeface="Arial" panose="020B0604020202020204" pitchFamily="34" charset="0"/>
              </a:rPr>
              <a:t>Your Project</a:t>
            </a:r>
          </a:p>
        </p:txBody>
      </p:sp>
    </p:spTree>
    <p:extLst>
      <p:ext uri="{BB962C8B-B14F-4D97-AF65-F5344CB8AC3E}">
        <p14:creationId xmlns:p14="http://schemas.microsoft.com/office/powerpoint/2010/main" val="4209247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BDE01E-26C2-9F44-92F1-35299454FE7C}"/>
              </a:ext>
            </a:extLst>
          </p:cNvPr>
          <p:cNvSpPr txBox="1"/>
          <p:nvPr/>
        </p:nvSpPr>
        <p:spPr>
          <a:xfrm>
            <a:off x="2671665" y="3953989"/>
            <a:ext cx="6848670" cy="338554"/>
          </a:xfrm>
          <a:prstGeom prst="rect">
            <a:avLst/>
          </a:prstGeom>
          <a:noFill/>
        </p:spPr>
        <p:txBody>
          <a:bodyPr wrap="square" rtlCol="0">
            <a:spAutoFit/>
          </a:bodyPr>
          <a:lstStyle/>
          <a:p>
            <a:pPr algn="ctr"/>
            <a:r>
              <a:rPr lang="en-US" sz="1600" dirty="0">
                <a:latin typeface="Roboto" panose="02000000000000000000" pitchFamily="2" charset="0"/>
                <a:ea typeface="Roboto" panose="02000000000000000000" pitchFamily="2" charset="0"/>
              </a:rPr>
              <a:t>[Place Image of Customer Location Here]</a:t>
            </a:r>
          </a:p>
        </p:txBody>
      </p:sp>
      <p:sp>
        <p:nvSpPr>
          <p:cNvPr id="7" name="Rectangle 6">
            <a:extLst>
              <a:ext uri="{FF2B5EF4-FFF2-40B4-BE49-F238E27FC236}">
                <a16:creationId xmlns:a16="http://schemas.microsoft.com/office/drawing/2014/main" id="{B7E36629-A4DF-2944-B1B5-5C756EDD90EC}"/>
              </a:ext>
            </a:extLst>
          </p:cNvPr>
          <p:cNvSpPr/>
          <p:nvPr/>
        </p:nvSpPr>
        <p:spPr>
          <a:xfrm>
            <a:off x="714371" y="525533"/>
            <a:ext cx="6848669"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YOUR SOLAR LOCATION</a:t>
            </a:r>
          </a:p>
        </p:txBody>
      </p:sp>
      <p:cxnSp>
        <p:nvCxnSpPr>
          <p:cNvPr id="8" name="Straight Connector 7">
            <a:extLst>
              <a:ext uri="{FF2B5EF4-FFF2-40B4-BE49-F238E27FC236}">
                <a16:creationId xmlns:a16="http://schemas.microsoft.com/office/drawing/2014/main" id="{E8889413-B641-C94A-A12B-FE2EBF2C3AFC}"/>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26A72C6-E7CB-1A4A-ADE9-7861CBA47B48}"/>
              </a:ext>
            </a:extLst>
          </p:cNvPr>
          <p:cNvSpPr/>
          <p:nvPr/>
        </p:nvSpPr>
        <p:spPr>
          <a:xfrm>
            <a:off x="800100" y="1845733"/>
            <a:ext cx="10591800" cy="455506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956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36629-A4DF-2944-B1B5-5C756EDD90EC}"/>
              </a:ext>
            </a:extLst>
          </p:cNvPr>
          <p:cNvSpPr/>
          <p:nvPr/>
        </p:nvSpPr>
        <p:spPr>
          <a:xfrm>
            <a:off x="714371" y="525533"/>
            <a:ext cx="6848669"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PROJECT DESIGN</a:t>
            </a:r>
          </a:p>
        </p:txBody>
      </p:sp>
      <p:cxnSp>
        <p:nvCxnSpPr>
          <p:cNvPr id="8" name="Straight Connector 7">
            <a:extLst>
              <a:ext uri="{FF2B5EF4-FFF2-40B4-BE49-F238E27FC236}">
                <a16:creationId xmlns:a16="http://schemas.microsoft.com/office/drawing/2014/main" id="{E8889413-B641-C94A-A12B-FE2EBF2C3AFC}"/>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5AE1685C-905A-6743-B619-ADEFFE61C95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0100" y="1753014"/>
            <a:ext cx="6197048" cy="46477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286EEDA-E024-D745-B717-D1E213E40EA2}"/>
              </a:ext>
            </a:extLst>
          </p:cNvPr>
          <p:cNvSpPr/>
          <p:nvPr/>
        </p:nvSpPr>
        <p:spPr>
          <a:xfrm>
            <a:off x="7563040" y="2361583"/>
            <a:ext cx="3828860" cy="400110"/>
          </a:xfrm>
          <a:prstGeom prst="rect">
            <a:avLst/>
          </a:prstGeom>
        </p:spPr>
        <p:txBody>
          <a:bodyPr wrap="square">
            <a:spAutoFit/>
          </a:bodyPr>
          <a:lstStyle/>
          <a:p>
            <a:r>
              <a:rPr lang="en-US" sz="2000" b="1" cap="all" dirty="0">
                <a:solidFill>
                  <a:srgbClr val="0A90C9"/>
                </a:solidFill>
                <a:latin typeface="Roboto Condensed" panose="02000000000000000000" pitchFamily="2" charset="0"/>
              </a:rPr>
              <a:t>NAME OF SITE</a:t>
            </a:r>
          </a:p>
        </p:txBody>
      </p:sp>
      <p:sp>
        <p:nvSpPr>
          <p:cNvPr id="11" name="TextBox 10">
            <a:extLst>
              <a:ext uri="{FF2B5EF4-FFF2-40B4-BE49-F238E27FC236}">
                <a16:creationId xmlns:a16="http://schemas.microsoft.com/office/drawing/2014/main" id="{C6222357-9F7F-604E-ADE6-78E80004AFE7}"/>
              </a:ext>
            </a:extLst>
          </p:cNvPr>
          <p:cNvSpPr txBox="1"/>
          <p:nvPr/>
        </p:nvSpPr>
        <p:spPr>
          <a:xfrm>
            <a:off x="7563040" y="3369720"/>
            <a:ext cx="3828860" cy="338554"/>
          </a:xfrm>
          <a:prstGeom prst="rect">
            <a:avLst/>
          </a:prstGeom>
          <a:noFill/>
        </p:spPr>
        <p:txBody>
          <a:bodyPr wrap="square" rtlCol="0">
            <a:spAutoFit/>
          </a:bodyPr>
          <a:lstStyle/>
          <a:p>
            <a:r>
              <a:rPr lang="en-US" sz="1600" dirty="0">
                <a:solidFill>
                  <a:schemeClr val="tx1">
                    <a:lumMod val="75000"/>
                    <a:lumOff val="25000"/>
                  </a:schemeClr>
                </a:solidFill>
                <a:latin typeface="Roboto" panose="02000000000000000000" pitchFamily="2" charset="0"/>
                <a:ea typeface="Roboto" panose="02000000000000000000" pitchFamily="2" charset="0"/>
              </a:rPr>
              <a:t>ARRAY SIZE DC (kW)</a:t>
            </a:r>
            <a:endParaRPr lang="en-US" sz="1600" b="1" dirty="0">
              <a:solidFill>
                <a:srgbClr val="1F3D7B"/>
              </a:solidFill>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id="{0A5A936A-1FC0-C344-A9FF-F7EBD9512563}"/>
              </a:ext>
            </a:extLst>
          </p:cNvPr>
          <p:cNvSpPr/>
          <p:nvPr/>
        </p:nvSpPr>
        <p:spPr>
          <a:xfrm>
            <a:off x="7563040" y="3637126"/>
            <a:ext cx="1614545" cy="523220"/>
          </a:xfrm>
          <a:prstGeom prst="rect">
            <a:avLst/>
          </a:prstGeom>
        </p:spPr>
        <p:txBody>
          <a:bodyPr wrap="none">
            <a:spAutoFit/>
          </a:bodyPr>
          <a:lstStyle/>
          <a:p>
            <a:r>
              <a:rPr lang="en-US" sz="2800" b="1" dirty="0">
                <a:solidFill>
                  <a:srgbClr val="1F3D7B"/>
                </a:solidFill>
                <a:latin typeface="Roboto" panose="02000000000000000000" pitchFamily="2" charset="0"/>
                <a:ea typeface="Roboto" panose="02000000000000000000" pitchFamily="2" charset="0"/>
              </a:rPr>
              <a:t>XXX.X kW</a:t>
            </a:r>
            <a:endParaRPr lang="en-US" sz="2800" dirty="0"/>
          </a:p>
        </p:txBody>
      </p:sp>
      <p:sp>
        <p:nvSpPr>
          <p:cNvPr id="14" name="TextBox 13">
            <a:extLst>
              <a:ext uri="{FF2B5EF4-FFF2-40B4-BE49-F238E27FC236}">
                <a16:creationId xmlns:a16="http://schemas.microsoft.com/office/drawing/2014/main" id="{3E88F069-0C0D-4E42-8B42-35CE5D1193B0}"/>
              </a:ext>
            </a:extLst>
          </p:cNvPr>
          <p:cNvSpPr txBox="1"/>
          <p:nvPr/>
        </p:nvSpPr>
        <p:spPr>
          <a:xfrm>
            <a:off x="7563040" y="4231470"/>
            <a:ext cx="3828860" cy="338554"/>
          </a:xfrm>
          <a:prstGeom prst="rect">
            <a:avLst/>
          </a:prstGeom>
          <a:noFill/>
        </p:spPr>
        <p:txBody>
          <a:bodyPr wrap="square" rtlCol="0">
            <a:spAutoFit/>
          </a:bodyPr>
          <a:lstStyle/>
          <a:p>
            <a:r>
              <a:rPr lang="en-US" sz="1600" dirty="0">
                <a:solidFill>
                  <a:schemeClr val="tx1">
                    <a:lumMod val="75000"/>
                    <a:lumOff val="25000"/>
                  </a:schemeClr>
                </a:solidFill>
                <a:latin typeface="Roboto" panose="02000000000000000000" pitchFamily="2" charset="0"/>
                <a:ea typeface="Roboto" panose="02000000000000000000" pitchFamily="2" charset="0"/>
              </a:rPr>
              <a:t>OUTPUT YEAR 1</a:t>
            </a:r>
            <a:endParaRPr lang="en-US" sz="1600" dirty="0">
              <a:solidFill>
                <a:srgbClr val="1F3D7B"/>
              </a:solidFill>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BEF79D24-86D7-424D-A65F-5F300C6B5369}"/>
              </a:ext>
            </a:extLst>
          </p:cNvPr>
          <p:cNvSpPr/>
          <p:nvPr/>
        </p:nvSpPr>
        <p:spPr>
          <a:xfrm>
            <a:off x="7563040" y="4498876"/>
            <a:ext cx="1999265" cy="523220"/>
          </a:xfrm>
          <a:prstGeom prst="rect">
            <a:avLst/>
          </a:prstGeom>
        </p:spPr>
        <p:txBody>
          <a:bodyPr wrap="none">
            <a:spAutoFit/>
          </a:bodyPr>
          <a:lstStyle/>
          <a:p>
            <a:r>
              <a:rPr lang="en-US" sz="2800" b="1" dirty="0">
                <a:solidFill>
                  <a:srgbClr val="1F3D7B"/>
                </a:solidFill>
                <a:latin typeface="Roboto" panose="02000000000000000000" pitchFamily="2" charset="0"/>
                <a:ea typeface="Roboto" panose="02000000000000000000" pitchFamily="2" charset="0"/>
              </a:rPr>
              <a:t>XXX,XXX kW</a:t>
            </a:r>
            <a:endParaRPr lang="en-US" sz="2800" dirty="0"/>
          </a:p>
        </p:txBody>
      </p:sp>
      <p:sp>
        <p:nvSpPr>
          <p:cNvPr id="16" name="TextBox 15">
            <a:extLst>
              <a:ext uri="{FF2B5EF4-FFF2-40B4-BE49-F238E27FC236}">
                <a16:creationId xmlns:a16="http://schemas.microsoft.com/office/drawing/2014/main" id="{83038C91-30A4-BF40-8DB3-2B1675079955}"/>
              </a:ext>
            </a:extLst>
          </p:cNvPr>
          <p:cNvSpPr txBox="1"/>
          <p:nvPr/>
        </p:nvSpPr>
        <p:spPr>
          <a:xfrm>
            <a:off x="7563040" y="5095565"/>
            <a:ext cx="3828860" cy="338554"/>
          </a:xfrm>
          <a:prstGeom prst="rect">
            <a:avLst/>
          </a:prstGeom>
          <a:noFill/>
        </p:spPr>
        <p:txBody>
          <a:bodyPr wrap="square" rtlCol="0">
            <a:spAutoFit/>
          </a:bodyPr>
          <a:lstStyle/>
          <a:p>
            <a:r>
              <a:rPr lang="en-US" sz="1600" dirty="0">
                <a:solidFill>
                  <a:schemeClr val="tx1">
                    <a:lumMod val="75000"/>
                    <a:lumOff val="25000"/>
                  </a:schemeClr>
                </a:solidFill>
                <a:latin typeface="Roboto" panose="02000000000000000000" pitchFamily="2" charset="0"/>
                <a:ea typeface="Roboto" panose="02000000000000000000" pitchFamily="2" charset="0"/>
              </a:rPr>
              <a:t>ENERGY OFFSET</a:t>
            </a:r>
            <a:endParaRPr lang="en-US" sz="1600" dirty="0">
              <a:solidFill>
                <a:srgbClr val="1F3D7B"/>
              </a:solidFill>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5064DB8E-7B16-C149-9D62-22500F47C9E4}"/>
              </a:ext>
            </a:extLst>
          </p:cNvPr>
          <p:cNvSpPr/>
          <p:nvPr/>
        </p:nvSpPr>
        <p:spPr>
          <a:xfrm>
            <a:off x="7563040" y="5362971"/>
            <a:ext cx="1319592" cy="523220"/>
          </a:xfrm>
          <a:prstGeom prst="rect">
            <a:avLst/>
          </a:prstGeom>
        </p:spPr>
        <p:txBody>
          <a:bodyPr wrap="none">
            <a:spAutoFit/>
          </a:bodyPr>
          <a:lstStyle/>
          <a:p>
            <a:r>
              <a:rPr lang="en-US" sz="2800" b="1" dirty="0">
                <a:solidFill>
                  <a:srgbClr val="1F3D7B"/>
                </a:solidFill>
                <a:latin typeface="Roboto" panose="02000000000000000000" pitchFamily="2" charset="0"/>
                <a:ea typeface="Roboto" panose="02000000000000000000" pitchFamily="2" charset="0"/>
              </a:rPr>
              <a:t>XX.XX%</a:t>
            </a:r>
            <a:endParaRPr lang="en-US" sz="2800" dirty="0"/>
          </a:p>
        </p:txBody>
      </p:sp>
      <p:cxnSp>
        <p:nvCxnSpPr>
          <p:cNvPr id="18" name="Straight Connector 17">
            <a:extLst>
              <a:ext uri="{FF2B5EF4-FFF2-40B4-BE49-F238E27FC236}">
                <a16:creationId xmlns:a16="http://schemas.microsoft.com/office/drawing/2014/main" id="{D9001751-8AD1-C14E-A555-BDA1B2DA96F4}"/>
              </a:ext>
            </a:extLst>
          </p:cNvPr>
          <p:cNvCxnSpPr>
            <a:cxnSpLocks/>
          </p:cNvCxnSpPr>
          <p:nvPr/>
        </p:nvCxnSpPr>
        <p:spPr>
          <a:xfrm>
            <a:off x="7563040" y="3131025"/>
            <a:ext cx="2890776"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33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36629-A4DF-2944-B1B5-5C756EDD90EC}"/>
              </a:ext>
            </a:extLst>
          </p:cNvPr>
          <p:cNvSpPr/>
          <p:nvPr/>
        </p:nvSpPr>
        <p:spPr>
          <a:xfrm>
            <a:off x="714371" y="525533"/>
            <a:ext cx="6848669"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PROJECT SUMMARY</a:t>
            </a:r>
          </a:p>
        </p:txBody>
      </p:sp>
      <p:cxnSp>
        <p:nvCxnSpPr>
          <p:cNvPr id="8" name="Straight Connector 7">
            <a:extLst>
              <a:ext uri="{FF2B5EF4-FFF2-40B4-BE49-F238E27FC236}">
                <a16:creationId xmlns:a16="http://schemas.microsoft.com/office/drawing/2014/main" id="{E8889413-B641-C94A-A12B-FE2EBF2C3AFC}"/>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26251C5-FF41-B945-872A-90F8660283D0}"/>
              </a:ext>
            </a:extLst>
          </p:cNvPr>
          <p:cNvSpPr/>
          <p:nvPr/>
        </p:nvSpPr>
        <p:spPr>
          <a:xfrm>
            <a:off x="800100" y="2016085"/>
            <a:ext cx="10588752" cy="35924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832982E-328F-E842-8D4E-55BB71E45A9E}"/>
              </a:ext>
            </a:extLst>
          </p:cNvPr>
          <p:cNvSpPr/>
          <p:nvPr/>
        </p:nvSpPr>
        <p:spPr>
          <a:xfrm>
            <a:off x="800100" y="2375325"/>
            <a:ext cx="10588752" cy="35924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D8728E-112D-9442-91E4-E4D962DB4963}"/>
              </a:ext>
            </a:extLst>
          </p:cNvPr>
          <p:cNvSpPr/>
          <p:nvPr/>
        </p:nvSpPr>
        <p:spPr>
          <a:xfrm>
            <a:off x="800100" y="2737396"/>
            <a:ext cx="10588752" cy="35924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66FFA8-A36B-B64B-9511-7250C80ADEE4}"/>
              </a:ext>
            </a:extLst>
          </p:cNvPr>
          <p:cNvSpPr/>
          <p:nvPr/>
        </p:nvSpPr>
        <p:spPr>
          <a:xfrm>
            <a:off x="800100" y="3101174"/>
            <a:ext cx="10588752" cy="35924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4C5735-F553-FB4E-AA84-080AF2A2E971}"/>
              </a:ext>
            </a:extLst>
          </p:cNvPr>
          <p:cNvSpPr/>
          <p:nvPr/>
        </p:nvSpPr>
        <p:spPr>
          <a:xfrm>
            <a:off x="800100" y="3460414"/>
            <a:ext cx="10588752" cy="35924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AC9F5E-3A68-C44D-AF04-622B19726D65}"/>
              </a:ext>
            </a:extLst>
          </p:cNvPr>
          <p:cNvSpPr/>
          <p:nvPr/>
        </p:nvSpPr>
        <p:spPr>
          <a:xfrm>
            <a:off x="9193089" y="2011547"/>
            <a:ext cx="2045715" cy="181963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195F8AD-0756-C44F-868E-7F79AFB8CCB9}"/>
              </a:ext>
            </a:extLst>
          </p:cNvPr>
          <p:cNvSpPr/>
          <p:nvPr/>
        </p:nvSpPr>
        <p:spPr>
          <a:xfrm>
            <a:off x="4770502" y="1667544"/>
            <a:ext cx="2073004" cy="307777"/>
          </a:xfrm>
          <a:prstGeom prst="rect">
            <a:avLst/>
          </a:prstGeom>
        </p:spPr>
        <p:txBody>
          <a:bodyPr wrap="square">
            <a:spAutoFit/>
          </a:bodyPr>
          <a:lstStyle/>
          <a:p>
            <a:pPr algn="ctr"/>
            <a:r>
              <a:rPr lang="en-US" sz="1400" b="1" cap="all" dirty="0">
                <a:solidFill>
                  <a:srgbClr val="0A90C9"/>
                </a:solidFill>
                <a:latin typeface="Roboto Condensed" panose="02000000000000000000" pitchFamily="2" charset="0"/>
              </a:rPr>
              <a:t>ARRAY SIZE (</a:t>
            </a:r>
            <a:r>
              <a:rPr lang="en-US" sz="1400" b="1" dirty="0">
                <a:solidFill>
                  <a:srgbClr val="0A90C9"/>
                </a:solidFill>
                <a:latin typeface="Roboto Condensed" panose="02000000000000000000" pitchFamily="2" charset="0"/>
              </a:rPr>
              <a:t>k</a:t>
            </a:r>
            <a:r>
              <a:rPr lang="en-US" sz="1400" b="1" cap="all" dirty="0">
                <a:solidFill>
                  <a:srgbClr val="0A90C9"/>
                </a:solidFill>
                <a:latin typeface="Roboto Condensed" panose="02000000000000000000" pitchFamily="2" charset="0"/>
              </a:rPr>
              <a:t>w)</a:t>
            </a:r>
          </a:p>
        </p:txBody>
      </p:sp>
      <p:sp>
        <p:nvSpPr>
          <p:cNvPr id="28" name="Rectangle 27">
            <a:extLst>
              <a:ext uri="{FF2B5EF4-FFF2-40B4-BE49-F238E27FC236}">
                <a16:creationId xmlns:a16="http://schemas.microsoft.com/office/drawing/2014/main" id="{01723B20-8A65-084A-8D7F-4A9C26C4735E}"/>
              </a:ext>
            </a:extLst>
          </p:cNvPr>
          <p:cNvSpPr/>
          <p:nvPr/>
        </p:nvSpPr>
        <p:spPr>
          <a:xfrm>
            <a:off x="6976074" y="1667544"/>
            <a:ext cx="2073003" cy="307777"/>
          </a:xfrm>
          <a:prstGeom prst="rect">
            <a:avLst/>
          </a:prstGeom>
        </p:spPr>
        <p:txBody>
          <a:bodyPr wrap="square">
            <a:spAutoFit/>
          </a:bodyPr>
          <a:lstStyle/>
          <a:p>
            <a:pPr algn="ctr"/>
            <a:r>
              <a:rPr lang="en-US" sz="1400" b="1" dirty="0">
                <a:solidFill>
                  <a:srgbClr val="0A90C9"/>
                </a:solidFill>
                <a:latin typeface="Roboto Condensed" panose="02000000000000000000" pitchFamily="2" charset="0"/>
              </a:rPr>
              <a:t>k</a:t>
            </a:r>
            <a:r>
              <a:rPr lang="en-US" sz="1400" b="1" cap="all" dirty="0">
                <a:solidFill>
                  <a:srgbClr val="0A90C9"/>
                </a:solidFill>
                <a:latin typeface="Roboto Condensed" panose="02000000000000000000" pitchFamily="2" charset="0"/>
              </a:rPr>
              <a:t>W OUTPUT YEAR 1</a:t>
            </a:r>
          </a:p>
        </p:txBody>
      </p:sp>
      <p:sp>
        <p:nvSpPr>
          <p:cNvPr id="29" name="Rectangle 28">
            <a:extLst>
              <a:ext uri="{FF2B5EF4-FFF2-40B4-BE49-F238E27FC236}">
                <a16:creationId xmlns:a16="http://schemas.microsoft.com/office/drawing/2014/main" id="{86CBF425-22F0-984F-8945-F3CFA0E855E3}"/>
              </a:ext>
            </a:extLst>
          </p:cNvPr>
          <p:cNvSpPr/>
          <p:nvPr/>
        </p:nvSpPr>
        <p:spPr>
          <a:xfrm>
            <a:off x="9267632" y="1667544"/>
            <a:ext cx="1896628" cy="307777"/>
          </a:xfrm>
          <a:prstGeom prst="rect">
            <a:avLst/>
          </a:prstGeom>
        </p:spPr>
        <p:txBody>
          <a:bodyPr wrap="square">
            <a:spAutoFit/>
          </a:bodyPr>
          <a:lstStyle/>
          <a:p>
            <a:pPr algn="ctr"/>
            <a:r>
              <a:rPr lang="en-US" sz="1400" b="1" cap="all" dirty="0">
                <a:solidFill>
                  <a:srgbClr val="0A90C9"/>
                </a:solidFill>
                <a:latin typeface="Roboto Condensed" panose="02000000000000000000" pitchFamily="2" charset="0"/>
              </a:rPr>
              <a:t>ENERGY OFFSET</a:t>
            </a:r>
          </a:p>
        </p:txBody>
      </p:sp>
      <p:sp>
        <p:nvSpPr>
          <p:cNvPr id="30" name="TextBox 29">
            <a:extLst>
              <a:ext uri="{FF2B5EF4-FFF2-40B4-BE49-F238E27FC236}">
                <a16:creationId xmlns:a16="http://schemas.microsoft.com/office/drawing/2014/main" id="{58D1E553-3AB5-A542-9409-D77D9068A4BD}"/>
              </a:ext>
            </a:extLst>
          </p:cNvPr>
          <p:cNvSpPr txBox="1"/>
          <p:nvPr/>
        </p:nvSpPr>
        <p:spPr>
          <a:xfrm>
            <a:off x="974186" y="2076852"/>
            <a:ext cx="2691881" cy="1754326"/>
          </a:xfrm>
          <a:prstGeom prst="rect">
            <a:avLst/>
          </a:prstGeom>
          <a:noFill/>
        </p:spPr>
        <p:txBody>
          <a:bodyPr wrap="square" rtlCol="0">
            <a:spAutoFit/>
          </a:bodyPr>
          <a:lstStyle/>
          <a:p>
            <a:pP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Site 1</a:t>
            </a:r>
          </a:p>
          <a:p>
            <a:pPr>
              <a:lnSpc>
                <a:spcPct val="98000"/>
              </a:lnSpc>
            </a:pPr>
            <a:endParaRPr lang="en-US" sz="1200" b="1" dirty="0">
              <a:solidFill>
                <a:schemeClr val="tx1">
                  <a:lumMod val="75000"/>
                  <a:lumOff val="25000"/>
                </a:schemeClr>
              </a:solidFill>
              <a:latin typeface="Roboto" panose="02000000000000000000" pitchFamily="2" charset="0"/>
              <a:ea typeface="Roboto" panose="02000000000000000000" pitchFamily="2" charset="0"/>
            </a:endParaRPr>
          </a:p>
          <a:p>
            <a:pP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Site 2</a:t>
            </a:r>
          </a:p>
          <a:p>
            <a:pP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Site 3</a:t>
            </a:r>
          </a:p>
          <a:p>
            <a:pP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Site 4</a:t>
            </a:r>
          </a:p>
          <a:p>
            <a:pP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nSpc>
                <a:spcPct val="98000"/>
              </a:lnSpc>
            </a:pPr>
            <a:r>
              <a:rPr lang="en-US" sz="1200" b="1" dirty="0">
                <a:solidFill>
                  <a:schemeClr val="tx1">
                    <a:lumMod val="75000"/>
                    <a:lumOff val="25000"/>
                  </a:schemeClr>
                </a:solidFill>
                <a:latin typeface="Roboto" panose="02000000000000000000" pitchFamily="2" charset="0"/>
                <a:ea typeface="Roboto" panose="02000000000000000000" pitchFamily="2" charset="0"/>
              </a:rPr>
              <a:t>Totals</a:t>
            </a:r>
            <a:endParaRPr lang="en-US" sz="1200" b="1" dirty="0">
              <a:solidFill>
                <a:srgbClr val="1F3D7B"/>
              </a:solidFill>
              <a:latin typeface="Roboto" panose="02000000000000000000" pitchFamily="2" charset="0"/>
              <a:ea typeface="Roboto" panose="02000000000000000000" pitchFamily="2" charset="0"/>
            </a:endParaRPr>
          </a:p>
        </p:txBody>
      </p:sp>
      <p:sp>
        <p:nvSpPr>
          <p:cNvPr id="31" name="Rectangle 30">
            <a:extLst>
              <a:ext uri="{FF2B5EF4-FFF2-40B4-BE49-F238E27FC236}">
                <a16:creationId xmlns:a16="http://schemas.microsoft.com/office/drawing/2014/main" id="{2426D438-348F-6B4B-99EE-D31ACF28CC2B}"/>
              </a:ext>
            </a:extLst>
          </p:cNvPr>
          <p:cNvSpPr/>
          <p:nvPr/>
        </p:nvSpPr>
        <p:spPr>
          <a:xfrm>
            <a:off x="974186" y="1667544"/>
            <a:ext cx="3432350" cy="307777"/>
          </a:xfrm>
          <a:prstGeom prst="rect">
            <a:avLst/>
          </a:prstGeom>
        </p:spPr>
        <p:txBody>
          <a:bodyPr wrap="none">
            <a:spAutoFit/>
          </a:bodyPr>
          <a:lstStyle/>
          <a:p>
            <a:r>
              <a:rPr lang="en-US" sz="1400" b="1" cap="all" dirty="0">
                <a:solidFill>
                  <a:srgbClr val="0A90C9"/>
                </a:solidFill>
                <a:latin typeface="Roboto Condensed" panose="02000000000000000000" pitchFamily="2" charset="0"/>
              </a:rPr>
              <a:t>SOLAR READY-NO ROOF RESTORATION</a:t>
            </a:r>
          </a:p>
        </p:txBody>
      </p:sp>
      <p:sp>
        <p:nvSpPr>
          <p:cNvPr id="35" name="Rectangle 34">
            <a:extLst>
              <a:ext uri="{FF2B5EF4-FFF2-40B4-BE49-F238E27FC236}">
                <a16:creationId xmlns:a16="http://schemas.microsoft.com/office/drawing/2014/main" id="{FD792223-A0EC-9042-9E1C-7BED10C6D608}"/>
              </a:ext>
            </a:extLst>
          </p:cNvPr>
          <p:cNvSpPr/>
          <p:nvPr/>
        </p:nvSpPr>
        <p:spPr>
          <a:xfrm>
            <a:off x="6989719" y="2011547"/>
            <a:ext cx="2045715" cy="181963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7129142-3D5E-944F-B89F-220EA47F4E16}"/>
              </a:ext>
            </a:extLst>
          </p:cNvPr>
          <p:cNvSpPr/>
          <p:nvPr/>
        </p:nvSpPr>
        <p:spPr>
          <a:xfrm>
            <a:off x="4786348" y="2011547"/>
            <a:ext cx="2045715" cy="181963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F3E6481-3662-A94F-A3EB-C4B341F14E17}"/>
              </a:ext>
            </a:extLst>
          </p:cNvPr>
          <p:cNvSpPr txBox="1"/>
          <p:nvPr/>
        </p:nvSpPr>
        <p:spPr>
          <a:xfrm>
            <a:off x="4786349" y="2076852"/>
            <a:ext cx="2045714" cy="1720856"/>
          </a:xfrm>
          <a:prstGeom prst="rect">
            <a:avLst/>
          </a:prstGeom>
          <a:noFill/>
        </p:spPr>
        <p:txBody>
          <a:bodyPr wrap="square" rtlCol="0">
            <a:spAutoFit/>
          </a:bodyPr>
          <a:lstStyle/>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a:t>
            </a:r>
          </a:p>
        </p:txBody>
      </p:sp>
      <p:sp>
        <p:nvSpPr>
          <p:cNvPr id="38" name="TextBox 37">
            <a:extLst>
              <a:ext uri="{FF2B5EF4-FFF2-40B4-BE49-F238E27FC236}">
                <a16:creationId xmlns:a16="http://schemas.microsoft.com/office/drawing/2014/main" id="{0FB47D57-EFCA-4740-B312-543243A0EEE0}"/>
              </a:ext>
            </a:extLst>
          </p:cNvPr>
          <p:cNvSpPr txBox="1"/>
          <p:nvPr/>
        </p:nvSpPr>
        <p:spPr>
          <a:xfrm>
            <a:off x="6986671" y="2076852"/>
            <a:ext cx="2045714" cy="1720856"/>
          </a:xfrm>
          <a:prstGeom prst="rect">
            <a:avLst/>
          </a:prstGeom>
          <a:noFill/>
        </p:spPr>
        <p:txBody>
          <a:bodyPr wrap="square" rtlCol="0">
            <a:spAutoFit/>
          </a:bodyPr>
          <a:lstStyle/>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X,XXX,XXX</a:t>
            </a:r>
          </a:p>
          <a:p>
            <a:pPr algn="ctr">
              <a:lnSpc>
                <a:spcPct val="98000"/>
              </a:lnSpc>
            </a:pPr>
            <a:endParaRPr lang="en-US" sz="12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b="1" dirty="0">
                <a:solidFill>
                  <a:schemeClr val="tx1">
                    <a:lumMod val="75000"/>
                    <a:lumOff val="25000"/>
                  </a:schemeClr>
                </a:solidFill>
                <a:latin typeface="Roboto" panose="02000000000000000000" pitchFamily="2" charset="0"/>
                <a:ea typeface="Roboto" panose="02000000000000000000" pitchFamily="2" charset="0"/>
              </a:rPr>
              <a:t>X,XXX,XXX</a:t>
            </a:r>
            <a:endParaRPr lang="en-US" sz="1200" b="1" dirty="0">
              <a:solidFill>
                <a:srgbClr val="1F3D7B"/>
              </a:solidFill>
              <a:latin typeface="Roboto" panose="02000000000000000000" pitchFamily="2" charset="0"/>
              <a:ea typeface="Roboto" panose="02000000000000000000" pitchFamily="2" charset="0"/>
            </a:endParaRPr>
          </a:p>
        </p:txBody>
      </p:sp>
      <p:sp>
        <p:nvSpPr>
          <p:cNvPr id="39" name="TextBox 38">
            <a:extLst>
              <a:ext uri="{FF2B5EF4-FFF2-40B4-BE49-F238E27FC236}">
                <a16:creationId xmlns:a16="http://schemas.microsoft.com/office/drawing/2014/main" id="{52957371-92D9-F548-AF58-32275F8397AA}"/>
              </a:ext>
            </a:extLst>
          </p:cNvPr>
          <p:cNvSpPr txBox="1"/>
          <p:nvPr/>
        </p:nvSpPr>
        <p:spPr>
          <a:xfrm>
            <a:off x="9186360" y="2076852"/>
            <a:ext cx="2045714" cy="1720856"/>
          </a:xfrm>
          <a:prstGeom prst="rect">
            <a:avLst/>
          </a:prstGeom>
          <a:noFill/>
        </p:spPr>
        <p:txBody>
          <a:bodyPr wrap="square" rtlCol="0">
            <a:spAutoFit/>
          </a:bodyPr>
          <a:lstStyle/>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b="1" dirty="0">
                <a:solidFill>
                  <a:schemeClr val="tx1">
                    <a:lumMod val="75000"/>
                    <a:lumOff val="25000"/>
                  </a:schemeClr>
                </a:solidFill>
                <a:latin typeface="Roboto" panose="02000000000000000000" pitchFamily="2" charset="0"/>
                <a:ea typeface="Roboto" panose="02000000000000000000" pitchFamily="2" charset="0"/>
              </a:rPr>
              <a:t>XX.XX%</a:t>
            </a:r>
          </a:p>
        </p:txBody>
      </p:sp>
      <p:sp>
        <p:nvSpPr>
          <p:cNvPr id="40" name="Rectangle 39">
            <a:extLst>
              <a:ext uri="{FF2B5EF4-FFF2-40B4-BE49-F238E27FC236}">
                <a16:creationId xmlns:a16="http://schemas.microsoft.com/office/drawing/2014/main" id="{5E1E6464-5A05-A14E-B9DE-DAB0A9AB6DF8}"/>
              </a:ext>
            </a:extLst>
          </p:cNvPr>
          <p:cNvSpPr/>
          <p:nvPr/>
        </p:nvSpPr>
        <p:spPr>
          <a:xfrm>
            <a:off x="800100" y="4380462"/>
            <a:ext cx="10588752" cy="35924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87FBE06-600F-614D-937F-FB437973E2BD}"/>
              </a:ext>
            </a:extLst>
          </p:cNvPr>
          <p:cNvSpPr/>
          <p:nvPr/>
        </p:nvSpPr>
        <p:spPr>
          <a:xfrm>
            <a:off x="800100" y="4739702"/>
            <a:ext cx="10588752" cy="35924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AC70C55-4593-AC44-B68D-B6C32148C97F}"/>
              </a:ext>
            </a:extLst>
          </p:cNvPr>
          <p:cNvSpPr/>
          <p:nvPr/>
        </p:nvSpPr>
        <p:spPr>
          <a:xfrm>
            <a:off x="800100" y="5095304"/>
            <a:ext cx="10588752" cy="35924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95FECF7-E264-8B4B-BFE0-52D5B12F1922}"/>
              </a:ext>
            </a:extLst>
          </p:cNvPr>
          <p:cNvSpPr/>
          <p:nvPr/>
        </p:nvSpPr>
        <p:spPr>
          <a:xfrm>
            <a:off x="800100" y="5450749"/>
            <a:ext cx="10588752" cy="35924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FB1A4C6-904A-E84E-9F76-27157EB2829A}"/>
              </a:ext>
            </a:extLst>
          </p:cNvPr>
          <p:cNvSpPr/>
          <p:nvPr/>
        </p:nvSpPr>
        <p:spPr>
          <a:xfrm>
            <a:off x="800100" y="5811627"/>
            <a:ext cx="10588752" cy="35924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EFC7293-AFD4-1C4B-8E82-066B34321450}"/>
              </a:ext>
            </a:extLst>
          </p:cNvPr>
          <p:cNvSpPr/>
          <p:nvPr/>
        </p:nvSpPr>
        <p:spPr>
          <a:xfrm>
            <a:off x="9193089" y="4375924"/>
            <a:ext cx="2045715" cy="181963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88A7BF7-937A-D344-9918-83C67BC29B3A}"/>
              </a:ext>
            </a:extLst>
          </p:cNvPr>
          <p:cNvSpPr/>
          <p:nvPr/>
        </p:nvSpPr>
        <p:spPr>
          <a:xfrm>
            <a:off x="4770502" y="4031921"/>
            <a:ext cx="2073004" cy="307777"/>
          </a:xfrm>
          <a:prstGeom prst="rect">
            <a:avLst/>
          </a:prstGeom>
        </p:spPr>
        <p:txBody>
          <a:bodyPr wrap="square">
            <a:spAutoFit/>
          </a:bodyPr>
          <a:lstStyle/>
          <a:p>
            <a:pPr algn="ctr"/>
            <a:r>
              <a:rPr lang="en-US" sz="1400" b="1" cap="all" dirty="0">
                <a:solidFill>
                  <a:srgbClr val="0A90C9"/>
                </a:solidFill>
                <a:latin typeface="Roboto Condensed" panose="02000000000000000000" pitchFamily="2" charset="0"/>
              </a:rPr>
              <a:t>ARRAY SIZE (</a:t>
            </a:r>
            <a:r>
              <a:rPr lang="en-US" sz="1400" b="1" dirty="0">
                <a:solidFill>
                  <a:srgbClr val="0A90C9"/>
                </a:solidFill>
                <a:latin typeface="Roboto Condensed" panose="02000000000000000000" pitchFamily="2" charset="0"/>
              </a:rPr>
              <a:t>k</a:t>
            </a:r>
            <a:r>
              <a:rPr lang="en-US" sz="1400" b="1" cap="all" dirty="0">
                <a:solidFill>
                  <a:srgbClr val="0A90C9"/>
                </a:solidFill>
                <a:latin typeface="Roboto Condensed" panose="02000000000000000000" pitchFamily="2" charset="0"/>
              </a:rPr>
              <a:t>w)</a:t>
            </a:r>
          </a:p>
        </p:txBody>
      </p:sp>
      <p:sp>
        <p:nvSpPr>
          <p:cNvPr id="47" name="Rectangle 46">
            <a:extLst>
              <a:ext uri="{FF2B5EF4-FFF2-40B4-BE49-F238E27FC236}">
                <a16:creationId xmlns:a16="http://schemas.microsoft.com/office/drawing/2014/main" id="{A3522492-1B31-CB48-8544-AE13578C5516}"/>
              </a:ext>
            </a:extLst>
          </p:cNvPr>
          <p:cNvSpPr/>
          <p:nvPr/>
        </p:nvSpPr>
        <p:spPr>
          <a:xfrm>
            <a:off x="6976074" y="4031921"/>
            <a:ext cx="2073003" cy="307777"/>
          </a:xfrm>
          <a:prstGeom prst="rect">
            <a:avLst/>
          </a:prstGeom>
        </p:spPr>
        <p:txBody>
          <a:bodyPr wrap="square">
            <a:spAutoFit/>
          </a:bodyPr>
          <a:lstStyle/>
          <a:p>
            <a:pPr algn="ctr"/>
            <a:r>
              <a:rPr lang="en-US" sz="1400" b="1" dirty="0">
                <a:solidFill>
                  <a:srgbClr val="0A90C9"/>
                </a:solidFill>
                <a:latin typeface="Roboto Condensed" panose="02000000000000000000" pitchFamily="2" charset="0"/>
              </a:rPr>
              <a:t>k</a:t>
            </a:r>
            <a:r>
              <a:rPr lang="en-US" sz="1400" b="1" cap="all" dirty="0">
                <a:solidFill>
                  <a:srgbClr val="0A90C9"/>
                </a:solidFill>
                <a:latin typeface="Roboto Condensed" panose="02000000000000000000" pitchFamily="2" charset="0"/>
              </a:rPr>
              <a:t>W OUTPUT YEAR 1</a:t>
            </a:r>
          </a:p>
        </p:txBody>
      </p:sp>
      <p:sp>
        <p:nvSpPr>
          <p:cNvPr id="48" name="Rectangle 47">
            <a:extLst>
              <a:ext uri="{FF2B5EF4-FFF2-40B4-BE49-F238E27FC236}">
                <a16:creationId xmlns:a16="http://schemas.microsoft.com/office/drawing/2014/main" id="{A211CC41-FA23-2F4B-97A1-6F810F29C21C}"/>
              </a:ext>
            </a:extLst>
          </p:cNvPr>
          <p:cNvSpPr/>
          <p:nvPr/>
        </p:nvSpPr>
        <p:spPr>
          <a:xfrm>
            <a:off x="9267632" y="4031921"/>
            <a:ext cx="1896628" cy="307777"/>
          </a:xfrm>
          <a:prstGeom prst="rect">
            <a:avLst/>
          </a:prstGeom>
        </p:spPr>
        <p:txBody>
          <a:bodyPr wrap="square">
            <a:spAutoFit/>
          </a:bodyPr>
          <a:lstStyle/>
          <a:p>
            <a:pPr algn="ctr"/>
            <a:r>
              <a:rPr lang="en-US" sz="1400" b="1" cap="all" dirty="0">
                <a:solidFill>
                  <a:srgbClr val="0A90C9"/>
                </a:solidFill>
                <a:latin typeface="Roboto Condensed" panose="02000000000000000000" pitchFamily="2" charset="0"/>
              </a:rPr>
              <a:t>ENERGY OFFSET</a:t>
            </a:r>
          </a:p>
        </p:txBody>
      </p:sp>
      <p:sp>
        <p:nvSpPr>
          <p:cNvPr id="49" name="TextBox 48">
            <a:extLst>
              <a:ext uri="{FF2B5EF4-FFF2-40B4-BE49-F238E27FC236}">
                <a16:creationId xmlns:a16="http://schemas.microsoft.com/office/drawing/2014/main" id="{BD0986D1-24CC-8247-ACFD-0F383BFE3760}"/>
              </a:ext>
            </a:extLst>
          </p:cNvPr>
          <p:cNvSpPr txBox="1"/>
          <p:nvPr/>
        </p:nvSpPr>
        <p:spPr>
          <a:xfrm>
            <a:off x="974186" y="4441229"/>
            <a:ext cx="2691881" cy="1754326"/>
          </a:xfrm>
          <a:prstGeom prst="rect">
            <a:avLst/>
          </a:prstGeom>
          <a:noFill/>
        </p:spPr>
        <p:txBody>
          <a:bodyPr wrap="square" rtlCol="0">
            <a:spAutoFit/>
          </a:bodyPr>
          <a:lstStyle/>
          <a:p>
            <a:pP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Site 1</a:t>
            </a:r>
          </a:p>
          <a:p>
            <a:pPr>
              <a:lnSpc>
                <a:spcPct val="98000"/>
              </a:lnSpc>
            </a:pPr>
            <a:endParaRPr lang="en-US" sz="1200" b="1" dirty="0">
              <a:solidFill>
                <a:schemeClr val="tx1">
                  <a:lumMod val="75000"/>
                  <a:lumOff val="25000"/>
                </a:schemeClr>
              </a:solidFill>
              <a:latin typeface="Roboto" panose="02000000000000000000" pitchFamily="2" charset="0"/>
              <a:ea typeface="Roboto" panose="02000000000000000000" pitchFamily="2" charset="0"/>
            </a:endParaRPr>
          </a:p>
          <a:p>
            <a:pP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Site 2</a:t>
            </a:r>
          </a:p>
          <a:p>
            <a:pP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Site 3</a:t>
            </a:r>
          </a:p>
          <a:p>
            <a:pP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Site 4</a:t>
            </a:r>
          </a:p>
          <a:p>
            <a:pP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nSpc>
                <a:spcPct val="98000"/>
              </a:lnSpc>
            </a:pPr>
            <a:r>
              <a:rPr lang="en-US" sz="1200" b="1" dirty="0">
                <a:solidFill>
                  <a:schemeClr val="tx1">
                    <a:lumMod val="75000"/>
                    <a:lumOff val="25000"/>
                  </a:schemeClr>
                </a:solidFill>
                <a:latin typeface="Roboto" panose="02000000000000000000" pitchFamily="2" charset="0"/>
                <a:ea typeface="Roboto" panose="02000000000000000000" pitchFamily="2" charset="0"/>
              </a:rPr>
              <a:t>Totals</a:t>
            </a:r>
            <a:endParaRPr lang="en-US" sz="1200" b="1" dirty="0">
              <a:solidFill>
                <a:srgbClr val="1F3D7B"/>
              </a:solidFill>
              <a:latin typeface="Roboto" panose="02000000000000000000" pitchFamily="2" charset="0"/>
              <a:ea typeface="Roboto" panose="02000000000000000000" pitchFamily="2" charset="0"/>
            </a:endParaRPr>
          </a:p>
        </p:txBody>
      </p:sp>
      <p:sp>
        <p:nvSpPr>
          <p:cNvPr id="50" name="Rectangle 49">
            <a:extLst>
              <a:ext uri="{FF2B5EF4-FFF2-40B4-BE49-F238E27FC236}">
                <a16:creationId xmlns:a16="http://schemas.microsoft.com/office/drawing/2014/main" id="{545DE6AC-30D1-FB4F-8E72-DAAB46A78D98}"/>
              </a:ext>
            </a:extLst>
          </p:cNvPr>
          <p:cNvSpPr/>
          <p:nvPr/>
        </p:nvSpPr>
        <p:spPr>
          <a:xfrm>
            <a:off x="974186" y="4031921"/>
            <a:ext cx="3605474" cy="307777"/>
          </a:xfrm>
          <a:prstGeom prst="rect">
            <a:avLst/>
          </a:prstGeom>
        </p:spPr>
        <p:txBody>
          <a:bodyPr wrap="none">
            <a:spAutoFit/>
          </a:bodyPr>
          <a:lstStyle/>
          <a:p>
            <a:r>
              <a:rPr lang="en-US" sz="1400" b="1" cap="all" dirty="0">
                <a:solidFill>
                  <a:srgbClr val="0A90C9"/>
                </a:solidFill>
                <a:latin typeface="Roboto Condensed" panose="02000000000000000000" pitchFamily="2" charset="0"/>
              </a:rPr>
              <a:t>SOLAR READY with ROOF RESTORATION</a:t>
            </a:r>
          </a:p>
        </p:txBody>
      </p:sp>
      <p:sp>
        <p:nvSpPr>
          <p:cNvPr id="51" name="Rectangle 50">
            <a:extLst>
              <a:ext uri="{FF2B5EF4-FFF2-40B4-BE49-F238E27FC236}">
                <a16:creationId xmlns:a16="http://schemas.microsoft.com/office/drawing/2014/main" id="{ABBDC4B6-A375-FF4C-A092-A82050D8AA87}"/>
              </a:ext>
            </a:extLst>
          </p:cNvPr>
          <p:cNvSpPr/>
          <p:nvPr/>
        </p:nvSpPr>
        <p:spPr>
          <a:xfrm>
            <a:off x="6989719" y="4375924"/>
            <a:ext cx="2045715" cy="181963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8E539CC-ECEC-8744-908D-A4DF534555FA}"/>
              </a:ext>
            </a:extLst>
          </p:cNvPr>
          <p:cNvSpPr/>
          <p:nvPr/>
        </p:nvSpPr>
        <p:spPr>
          <a:xfrm>
            <a:off x="4786348" y="4375924"/>
            <a:ext cx="2045715" cy="181963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01581DA-DA7C-6342-964F-32CE13FE3EDD}"/>
              </a:ext>
            </a:extLst>
          </p:cNvPr>
          <p:cNvSpPr txBox="1"/>
          <p:nvPr/>
        </p:nvSpPr>
        <p:spPr>
          <a:xfrm>
            <a:off x="4786349" y="4441229"/>
            <a:ext cx="2045714" cy="1720856"/>
          </a:xfrm>
          <a:prstGeom prst="rect">
            <a:avLst/>
          </a:prstGeom>
          <a:noFill/>
        </p:spPr>
        <p:txBody>
          <a:bodyPr wrap="square" rtlCol="0">
            <a:spAutoFit/>
          </a:bodyPr>
          <a:lstStyle/>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900.2</a:t>
            </a:r>
          </a:p>
          <a:p>
            <a:pPr algn="ctr">
              <a:lnSpc>
                <a:spcPct val="98000"/>
              </a:lnSpc>
            </a:pPr>
            <a:endParaRPr lang="en-US" sz="12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162.8</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343.6</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380.9</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b="1" dirty="0">
                <a:solidFill>
                  <a:schemeClr val="tx1">
                    <a:lumMod val="75000"/>
                    <a:lumOff val="25000"/>
                  </a:schemeClr>
                </a:solidFill>
                <a:latin typeface="Roboto" panose="02000000000000000000" pitchFamily="2" charset="0"/>
                <a:ea typeface="Roboto" panose="02000000000000000000" pitchFamily="2" charset="0"/>
              </a:rPr>
              <a:t>X,XXX.X</a:t>
            </a:r>
            <a:endParaRPr lang="en-US" sz="1200" b="1" dirty="0">
              <a:solidFill>
                <a:srgbClr val="1F3D7B"/>
              </a:solidFill>
              <a:latin typeface="Roboto" panose="02000000000000000000" pitchFamily="2" charset="0"/>
              <a:ea typeface="Roboto" panose="02000000000000000000" pitchFamily="2" charset="0"/>
            </a:endParaRPr>
          </a:p>
        </p:txBody>
      </p:sp>
      <p:sp>
        <p:nvSpPr>
          <p:cNvPr id="54" name="TextBox 53">
            <a:extLst>
              <a:ext uri="{FF2B5EF4-FFF2-40B4-BE49-F238E27FC236}">
                <a16:creationId xmlns:a16="http://schemas.microsoft.com/office/drawing/2014/main" id="{A40D37BD-F40F-754E-A84D-57E8A9326663}"/>
              </a:ext>
            </a:extLst>
          </p:cNvPr>
          <p:cNvSpPr txBox="1"/>
          <p:nvPr/>
        </p:nvSpPr>
        <p:spPr>
          <a:xfrm>
            <a:off x="6986671" y="4441229"/>
            <a:ext cx="2045714" cy="1720856"/>
          </a:xfrm>
          <a:prstGeom prst="rect">
            <a:avLst/>
          </a:prstGeom>
          <a:noFill/>
        </p:spPr>
        <p:txBody>
          <a:bodyPr wrap="square" rtlCol="0">
            <a:spAutoFit/>
          </a:bodyPr>
          <a:lstStyle/>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98000"/>
              </a:lnSpc>
            </a:pPr>
            <a:endParaRPr lang="en-US" sz="12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b="1" dirty="0">
                <a:solidFill>
                  <a:schemeClr val="tx1">
                    <a:lumMod val="75000"/>
                    <a:lumOff val="25000"/>
                  </a:schemeClr>
                </a:solidFill>
                <a:latin typeface="Roboto" panose="02000000000000000000" pitchFamily="2" charset="0"/>
                <a:ea typeface="Roboto" panose="02000000000000000000" pitchFamily="2" charset="0"/>
              </a:rPr>
              <a:t>X,XXX,XXX</a:t>
            </a:r>
            <a:endParaRPr lang="en-US" sz="1200" b="1" dirty="0">
              <a:solidFill>
                <a:srgbClr val="1F3D7B"/>
              </a:solidFill>
              <a:latin typeface="Roboto" panose="02000000000000000000" pitchFamily="2" charset="0"/>
              <a:ea typeface="Roboto" panose="02000000000000000000" pitchFamily="2" charset="0"/>
            </a:endParaRPr>
          </a:p>
        </p:txBody>
      </p:sp>
      <p:sp>
        <p:nvSpPr>
          <p:cNvPr id="55" name="TextBox 54">
            <a:extLst>
              <a:ext uri="{FF2B5EF4-FFF2-40B4-BE49-F238E27FC236}">
                <a16:creationId xmlns:a16="http://schemas.microsoft.com/office/drawing/2014/main" id="{13A17295-CFE4-BB41-A5B4-25FFE1105BD5}"/>
              </a:ext>
            </a:extLst>
          </p:cNvPr>
          <p:cNvSpPr txBox="1"/>
          <p:nvPr/>
        </p:nvSpPr>
        <p:spPr>
          <a:xfrm>
            <a:off x="9186360" y="4441229"/>
            <a:ext cx="2045714" cy="1720856"/>
          </a:xfrm>
          <a:prstGeom prst="rect">
            <a:avLst/>
          </a:prstGeom>
          <a:noFill/>
        </p:spPr>
        <p:txBody>
          <a:bodyPr wrap="square" rtlCol="0">
            <a:spAutoFit/>
          </a:bodyPr>
          <a:lstStyle/>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dirty="0">
                <a:solidFill>
                  <a:schemeClr val="tx1">
                    <a:lumMod val="75000"/>
                    <a:lumOff val="25000"/>
                  </a:schemeClr>
                </a:solidFill>
                <a:latin typeface="Roboto" panose="02000000000000000000" pitchFamily="2" charset="0"/>
                <a:ea typeface="Roboto" panose="02000000000000000000" pitchFamily="2" charset="0"/>
              </a:rPr>
              <a:t>XX.XX%</a:t>
            </a:r>
          </a:p>
          <a:p>
            <a:pPr algn="ctr">
              <a:lnSpc>
                <a:spcPct val="98000"/>
              </a:lnSpc>
            </a:pPr>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98000"/>
              </a:lnSpc>
            </a:pPr>
            <a:r>
              <a:rPr lang="en-US" sz="1200" b="1" dirty="0">
                <a:solidFill>
                  <a:schemeClr val="tx1">
                    <a:lumMod val="75000"/>
                    <a:lumOff val="25000"/>
                  </a:schemeClr>
                </a:solidFill>
                <a:latin typeface="Roboto" panose="02000000000000000000" pitchFamily="2" charset="0"/>
                <a:ea typeface="Roboto" panose="02000000000000000000" pitchFamily="2" charset="0"/>
              </a:rPr>
              <a:t>XX.XX%</a:t>
            </a:r>
            <a:endParaRPr lang="en-US" sz="1200" b="1" dirty="0">
              <a:solidFill>
                <a:srgbClr val="1F3D7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93742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36629-A4DF-2944-B1B5-5C756EDD90EC}"/>
              </a:ext>
            </a:extLst>
          </p:cNvPr>
          <p:cNvSpPr/>
          <p:nvPr/>
        </p:nvSpPr>
        <p:spPr>
          <a:xfrm>
            <a:off x="714371" y="525533"/>
            <a:ext cx="6848669"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ECONOMIC SUMMARY</a:t>
            </a:r>
          </a:p>
        </p:txBody>
      </p:sp>
      <p:cxnSp>
        <p:nvCxnSpPr>
          <p:cNvPr id="8" name="Straight Connector 7">
            <a:extLst>
              <a:ext uri="{FF2B5EF4-FFF2-40B4-BE49-F238E27FC236}">
                <a16:creationId xmlns:a16="http://schemas.microsoft.com/office/drawing/2014/main" id="{E8889413-B641-C94A-A12B-FE2EBF2C3AFC}"/>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3B48CF3-163A-7743-9944-A735ADF1522C}"/>
              </a:ext>
            </a:extLst>
          </p:cNvPr>
          <p:cNvGrpSpPr/>
          <p:nvPr/>
        </p:nvGrpSpPr>
        <p:grpSpPr>
          <a:xfrm>
            <a:off x="3212016" y="4457771"/>
            <a:ext cx="5767968" cy="958858"/>
            <a:chOff x="3097251" y="3746851"/>
            <a:chExt cx="5767968" cy="958858"/>
          </a:xfrm>
        </p:grpSpPr>
        <p:sp>
          <p:nvSpPr>
            <p:cNvPr id="39" name="TextBox 38">
              <a:extLst>
                <a:ext uri="{FF2B5EF4-FFF2-40B4-BE49-F238E27FC236}">
                  <a16:creationId xmlns:a16="http://schemas.microsoft.com/office/drawing/2014/main" id="{1118D98E-1F2C-1A48-878C-693B1B869912}"/>
                </a:ext>
              </a:extLst>
            </p:cNvPr>
            <p:cNvSpPr txBox="1"/>
            <p:nvPr/>
          </p:nvSpPr>
          <p:spPr>
            <a:xfrm>
              <a:off x="3097251" y="3746851"/>
              <a:ext cx="5767968" cy="338554"/>
            </a:xfrm>
            <a:prstGeom prst="rect">
              <a:avLst/>
            </a:prstGeom>
            <a:noFill/>
          </p:spPr>
          <p:txBody>
            <a:bodyPr wrap="square" rtlCol="0">
              <a:spAutoFit/>
            </a:bodyPr>
            <a:lstStyle/>
            <a:p>
              <a:pPr algn="ctr"/>
              <a:r>
                <a:rPr lang="en-US" sz="1600" dirty="0">
                  <a:solidFill>
                    <a:schemeClr val="tx1">
                      <a:lumMod val="75000"/>
                      <a:lumOff val="25000"/>
                    </a:schemeClr>
                  </a:solidFill>
                  <a:latin typeface="Roboto" panose="02000000000000000000" pitchFamily="2" charset="0"/>
                  <a:ea typeface="Roboto" panose="02000000000000000000" pitchFamily="2" charset="0"/>
                </a:rPr>
                <a:t>PROJECTED ANNUAL SAVINGS OVER TERM OF AGREEMENT</a:t>
              </a:r>
              <a:endParaRPr lang="en-US" sz="1600" b="1" dirty="0">
                <a:solidFill>
                  <a:srgbClr val="1F3D7B"/>
                </a:solidFill>
                <a:latin typeface="Roboto" panose="02000000000000000000" pitchFamily="2" charset="0"/>
                <a:ea typeface="Roboto" panose="02000000000000000000" pitchFamily="2" charset="0"/>
              </a:endParaRPr>
            </a:p>
          </p:txBody>
        </p:sp>
        <p:sp>
          <p:nvSpPr>
            <p:cNvPr id="40" name="Rectangle 39">
              <a:extLst>
                <a:ext uri="{FF2B5EF4-FFF2-40B4-BE49-F238E27FC236}">
                  <a16:creationId xmlns:a16="http://schemas.microsoft.com/office/drawing/2014/main" id="{2C1E1D35-F68A-5343-B971-A71F6DCD4CC2}"/>
                </a:ext>
              </a:extLst>
            </p:cNvPr>
            <p:cNvSpPr/>
            <p:nvPr/>
          </p:nvSpPr>
          <p:spPr>
            <a:xfrm>
              <a:off x="5069768" y="4059378"/>
              <a:ext cx="1822935" cy="646331"/>
            </a:xfrm>
            <a:prstGeom prst="rect">
              <a:avLst/>
            </a:prstGeom>
          </p:spPr>
          <p:txBody>
            <a:bodyPr wrap="none">
              <a:spAutoFit/>
            </a:bodyPr>
            <a:lstStyle/>
            <a:p>
              <a:pPr algn="ctr"/>
              <a:r>
                <a:rPr lang="en-US" sz="3600" b="1" dirty="0">
                  <a:solidFill>
                    <a:srgbClr val="1F3D7B"/>
                  </a:solidFill>
                  <a:latin typeface="Roboto" panose="02000000000000000000" pitchFamily="2" charset="0"/>
                  <a:ea typeface="Roboto" panose="02000000000000000000" pitchFamily="2" charset="0"/>
                </a:rPr>
                <a:t>$XX,XXX</a:t>
              </a:r>
              <a:endParaRPr lang="en-US" sz="3600" dirty="0"/>
            </a:p>
          </p:txBody>
        </p:sp>
      </p:grpSp>
      <p:cxnSp>
        <p:nvCxnSpPr>
          <p:cNvPr id="41" name="Straight Connector 40">
            <a:extLst>
              <a:ext uri="{FF2B5EF4-FFF2-40B4-BE49-F238E27FC236}">
                <a16:creationId xmlns:a16="http://schemas.microsoft.com/office/drawing/2014/main" id="{C8F74B27-737D-B04C-95BA-C27DC0DFDF8C}"/>
              </a:ext>
            </a:extLst>
          </p:cNvPr>
          <p:cNvCxnSpPr/>
          <p:nvPr/>
        </p:nvCxnSpPr>
        <p:spPr>
          <a:xfrm>
            <a:off x="800100" y="4242764"/>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F1228CA-3FE2-BD42-BAB8-6B1A595D66DC}"/>
              </a:ext>
            </a:extLst>
          </p:cNvPr>
          <p:cNvSpPr txBox="1"/>
          <p:nvPr/>
        </p:nvSpPr>
        <p:spPr>
          <a:xfrm>
            <a:off x="2444741" y="6163190"/>
            <a:ext cx="3651259" cy="338554"/>
          </a:xfrm>
          <a:prstGeom prst="rect">
            <a:avLst/>
          </a:prstGeom>
          <a:noFill/>
        </p:spPr>
        <p:txBody>
          <a:bodyPr wrap="square" rtlCol="0">
            <a:spAutoFit/>
          </a:bodyPr>
          <a:lstStyle/>
          <a:p>
            <a:r>
              <a:rPr lang="en-US" sz="1600" dirty="0">
                <a:solidFill>
                  <a:schemeClr val="tx1">
                    <a:lumMod val="75000"/>
                    <a:lumOff val="25000"/>
                  </a:schemeClr>
                </a:solidFill>
                <a:latin typeface="Roboto" panose="02000000000000000000" pitchFamily="2" charset="0"/>
                <a:ea typeface="Roboto" panose="02000000000000000000" pitchFamily="2" charset="0"/>
              </a:rPr>
              <a:t>SOLAR ELECTRICITY ESCALATION </a:t>
            </a:r>
            <a:r>
              <a:rPr lang="en-US" sz="1600" b="1" dirty="0">
                <a:solidFill>
                  <a:srgbClr val="1F3D7B"/>
                </a:solidFill>
                <a:latin typeface="Roboto" panose="02000000000000000000" pitchFamily="2" charset="0"/>
                <a:ea typeface="Roboto" panose="02000000000000000000" pitchFamily="2" charset="0"/>
              </a:rPr>
              <a:t>2%</a:t>
            </a:r>
          </a:p>
        </p:txBody>
      </p:sp>
      <p:sp>
        <p:nvSpPr>
          <p:cNvPr id="44" name="TextBox 43">
            <a:extLst>
              <a:ext uri="{FF2B5EF4-FFF2-40B4-BE49-F238E27FC236}">
                <a16:creationId xmlns:a16="http://schemas.microsoft.com/office/drawing/2014/main" id="{56FBC1BF-2F6E-3F4E-8018-24677D28A706}"/>
              </a:ext>
            </a:extLst>
          </p:cNvPr>
          <p:cNvSpPr txBox="1"/>
          <p:nvPr/>
        </p:nvSpPr>
        <p:spPr>
          <a:xfrm>
            <a:off x="6156528" y="6163190"/>
            <a:ext cx="3651259" cy="338554"/>
          </a:xfrm>
          <a:prstGeom prst="rect">
            <a:avLst/>
          </a:prstGeom>
          <a:noFill/>
        </p:spPr>
        <p:txBody>
          <a:bodyPr wrap="square" rtlCol="0">
            <a:spAutoFit/>
          </a:bodyPr>
          <a:lstStyle/>
          <a:p>
            <a:r>
              <a:rPr lang="en-US" sz="1600" dirty="0">
                <a:solidFill>
                  <a:schemeClr val="tx1">
                    <a:lumMod val="75000"/>
                    <a:lumOff val="25000"/>
                  </a:schemeClr>
                </a:solidFill>
                <a:latin typeface="Roboto" panose="02000000000000000000" pitchFamily="2" charset="0"/>
                <a:ea typeface="Roboto" panose="02000000000000000000" pitchFamily="2" charset="0"/>
              </a:rPr>
              <a:t>GRID ELECTRICITY ESCALATION </a:t>
            </a:r>
            <a:r>
              <a:rPr lang="en-US" sz="1600" b="1" dirty="0">
                <a:solidFill>
                  <a:srgbClr val="1F3D7B"/>
                </a:solidFill>
                <a:latin typeface="Roboto" panose="02000000000000000000" pitchFamily="2" charset="0"/>
                <a:ea typeface="Roboto" panose="02000000000000000000" pitchFamily="2" charset="0"/>
              </a:rPr>
              <a:t>3%</a:t>
            </a:r>
          </a:p>
        </p:txBody>
      </p:sp>
      <p:cxnSp>
        <p:nvCxnSpPr>
          <p:cNvPr id="46" name="Straight Connector 45">
            <a:extLst>
              <a:ext uri="{FF2B5EF4-FFF2-40B4-BE49-F238E27FC236}">
                <a16:creationId xmlns:a16="http://schemas.microsoft.com/office/drawing/2014/main" id="{612C33C8-FD83-FD4E-ACC5-81DD8E89BDBE}"/>
              </a:ext>
            </a:extLst>
          </p:cNvPr>
          <p:cNvCxnSpPr/>
          <p:nvPr/>
        </p:nvCxnSpPr>
        <p:spPr>
          <a:xfrm>
            <a:off x="800100" y="5514003"/>
            <a:ext cx="10591800" cy="0"/>
          </a:xfrm>
          <a:prstGeom prst="line">
            <a:avLst/>
          </a:prstGeom>
          <a:ln w="12700">
            <a:solidFill>
              <a:srgbClr val="1F3D7B"/>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DEA2995-A3C1-AC44-96F9-85C9F7D7A755}"/>
              </a:ext>
            </a:extLst>
          </p:cNvPr>
          <p:cNvSpPr/>
          <p:nvPr/>
        </p:nvSpPr>
        <p:spPr>
          <a:xfrm>
            <a:off x="800100" y="2042061"/>
            <a:ext cx="10588752" cy="50292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DCF471-1A1E-C744-B1BA-43AFF778CDD1}"/>
              </a:ext>
            </a:extLst>
          </p:cNvPr>
          <p:cNvSpPr/>
          <p:nvPr/>
        </p:nvSpPr>
        <p:spPr>
          <a:xfrm>
            <a:off x="800100" y="2577751"/>
            <a:ext cx="10588752" cy="50292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B934740-9B28-2C43-9AA7-4B38447D66AB}"/>
              </a:ext>
            </a:extLst>
          </p:cNvPr>
          <p:cNvSpPr/>
          <p:nvPr/>
        </p:nvSpPr>
        <p:spPr>
          <a:xfrm>
            <a:off x="800100" y="3113441"/>
            <a:ext cx="10588752" cy="50292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CCDB963-07AD-BA4E-99F3-2BAA4E1F5287}"/>
              </a:ext>
            </a:extLst>
          </p:cNvPr>
          <p:cNvSpPr txBox="1"/>
          <p:nvPr/>
        </p:nvSpPr>
        <p:spPr>
          <a:xfrm>
            <a:off x="975201" y="2110276"/>
            <a:ext cx="3729923" cy="1416413"/>
          </a:xfrm>
          <a:prstGeom prst="rect">
            <a:avLst/>
          </a:prstGeom>
          <a:noFill/>
        </p:spPr>
        <p:txBody>
          <a:bodyPr wrap="square" rtlCol="0">
            <a:spAutoFit/>
          </a:bodyPr>
          <a:lstStyle/>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Avoided Cost of Energy</a:t>
            </a:r>
          </a:p>
          <a:p>
            <a:pPr>
              <a:lnSpc>
                <a:spcPct val="125000"/>
              </a:lnSpc>
            </a:pPr>
            <a:endParaRPr lang="en-US" sz="1400" b="1"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Solar Service Fee</a:t>
            </a:r>
          </a:p>
          <a:p>
            <a:pP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b="1" dirty="0">
                <a:solidFill>
                  <a:schemeClr val="tx1">
                    <a:lumMod val="75000"/>
                    <a:lumOff val="25000"/>
                  </a:schemeClr>
                </a:solidFill>
                <a:latin typeface="Roboto" panose="02000000000000000000" pitchFamily="2" charset="0"/>
                <a:ea typeface="Roboto" panose="02000000000000000000" pitchFamily="2" charset="0"/>
              </a:rPr>
              <a:t>Projected Net Energy Savings</a:t>
            </a:r>
          </a:p>
        </p:txBody>
      </p:sp>
      <p:sp>
        <p:nvSpPr>
          <p:cNvPr id="49" name="Rectangle 48">
            <a:extLst>
              <a:ext uri="{FF2B5EF4-FFF2-40B4-BE49-F238E27FC236}">
                <a16:creationId xmlns:a16="http://schemas.microsoft.com/office/drawing/2014/main" id="{A90E4ACC-A9C9-1448-BD72-E0DCBE8FE1BD}"/>
              </a:ext>
            </a:extLst>
          </p:cNvPr>
          <p:cNvSpPr/>
          <p:nvPr/>
        </p:nvSpPr>
        <p:spPr>
          <a:xfrm>
            <a:off x="4793218" y="2030439"/>
            <a:ext cx="2045715" cy="161869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1A3DDCD-C1D8-854C-83EA-F4EC35D6C481}"/>
              </a:ext>
            </a:extLst>
          </p:cNvPr>
          <p:cNvSpPr/>
          <p:nvPr/>
        </p:nvSpPr>
        <p:spPr>
          <a:xfrm>
            <a:off x="9199959" y="2030439"/>
            <a:ext cx="2045715" cy="161869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EF4EDF6-07EC-3943-826F-3A0EB48D330A}"/>
              </a:ext>
            </a:extLst>
          </p:cNvPr>
          <p:cNvSpPr/>
          <p:nvPr/>
        </p:nvSpPr>
        <p:spPr>
          <a:xfrm>
            <a:off x="6996589" y="2030439"/>
            <a:ext cx="2045715" cy="161869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526B438-D2D0-7E41-983F-E0C055D0210E}"/>
              </a:ext>
            </a:extLst>
          </p:cNvPr>
          <p:cNvSpPr/>
          <p:nvPr/>
        </p:nvSpPr>
        <p:spPr>
          <a:xfrm>
            <a:off x="4774527" y="1667544"/>
            <a:ext cx="2073004" cy="338554"/>
          </a:xfrm>
          <a:prstGeom prst="rect">
            <a:avLst/>
          </a:prstGeom>
        </p:spPr>
        <p:txBody>
          <a:bodyPr wrap="square">
            <a:spAutoFit/>
          </a:bodyPr>
          <a:lstStyle/>
          <a:p>
            <a:pPr algn="ctr"/>
            <a:r>
              <a:rPr lang="en-US" sz="1600" b="1" cap="all" dirty="0">
                <a:solidFill>
                  <a:srgbClr val="0A90C9"/>
                </a:solidFill>
                <a:latin typeface="Roboto Condensed" panose="02000000000000000000" pitchFamily="2" charset="0"/>
              </a:rPr>
              <a:t>YEAR 1</a:t>
            </a:r>
          </a:p>
        </p:txBody>
      </p:sp>
      <p:sp>
        <p:nvSpPr>
          <p:cNvPr id="53" name="Rectangle 52">
            <a:extLst>
              <a:ext uri="{FF2B5EF4-FFF2-40B4-BE49-F238E27FC236}">
                <a16:creationId xmlns:a16="http://schemas.microsoft.com/office/drawing/2014/main" id="{E91D95E1-7A0E-3645-905C-B961E2D10D05}"/>
              </a:ext>
            </a:extLst>
          </p:cNvPr>
          <p:cNvSpPr/>
          <p:nvPr/>
        </p:nvSpPr>
        <p:spPr>
          <a:xfrm>
            <a:off x="6982944" y="1667544"/>
            <a:ext cx="2073003" cy="338554"/>
          </a:xfrm>
          <a:prstGeom prst="rect">
            <a:avLst/>
          </a:prstGeom>
        </p:spPr>
        <p:txBody>
          <a:bodyPr wrap="square">
            <a:spAutoFit/>
          </a:bodyPr>
          <a:lstStyle/>
          <a:p>
            <a:pPr algn="ctr"/>
            <a:r>
              <a:rPr lang="en-US" sz="1600" b="1" dirty="0">
                <a:solidFill>
                  <a:srgbClr val="0A90C9"/>
                </a:solidFill>
                <a:latin typeface="Roboto Condensed" panose="02000000000000000000" pitchFamily="2" charset="0"/>
              </a:rPr>
              <a:t>YEAR 25</a:t>
            </a:r>
            <a:endParaRPr lang="en-US" sz="1600" b="1" cap="all" dirty="0">
              <a:solidFill>
                <a:srgbClr val="0A90C9"/>
              </a:solidFill>
              <a:latin typeface="Roboto Condensed" panose="02000000000000000000" pitchFamily="2" charset="0"/>
            </a:endParaRPr>
          </a:p>
        </p:txBody>
      </p:sp>
      <p:sp>
        <p:nvSpPr>
          <p:cNvPr id="54" name="Rectangle 53">
            <a:extLst>
              <a:ext uri="{FF2B5EF4-FFF2-40B4-BE49-F238E27FC236}">
                <a16:creationId xmlns:a16="http://schemas.microsoft.com/office/drawing/2014/main" id="{256F232D-8A2E-A04C-9F33-40C0D5432131}"/>
              </a:ext>
            </a:extLst>
          </p:cNvPr>
          <p:cNvSpPr/>
          <p:nvPr/>
        </p:nvSpPr>
        <p:spPr>
          <a:xfrm>
            <a:off x="9274502" y="1667544"/>
            <a:ext cx="1896628" cy="338554"/>
          </a:xfrm>
          <a:prstGeom prst="rect">
            <a:avLst/>
          </a:prstGeom>
        </p:spPr>
        <p:txBody>
          <a:bodyPr wrap="square">
            <a:spAutoFit/>
          </a:bodyPr>
          <a:lstStyle/>
          <a:p>
            <a:pPr algn="ctr"/>
            <a:r>
              <a:rPr lang="en-US" sz="1600" b="1" cap="all" dirty="0">
                <a:solidFill>
                  <a:srgbClr val="0A90C9"/>
                </a:solidFill>
                <a:latin typeface="Roboto Condensed" panose="02000000000000000000" pitchFamily="2" charset="0"/>
              </a:rPr>
              <a:t>YEAR 35</a:t>
            </a:r>
          </a:p>
        </p:txBody>
      </p:sp>
      <p:sp>
        <p:nvSpPr>
          <p:cNvPr id="55" name="Rectangle 54">
            <a:extLst>
              <a:ext uri="{FF2B5EF4-FFF2-40B4-BE49-F238E27FC236}">
                <a16:creationId xmlns:a16="http://schemas.microsoft.com/office/drawing/2014/main" id="{24022FFA-8BE8-024D-B17D-814A3573F5DA}"/>
              </a:ext>
            </a:extLst>
          </p:cNvPr>
          <p:cNvSpPr/>
          <p:nvPr/>
        </p:nvSpPr>
        <p:spPr>
          <a:xfrm>
            <a:off x="812549" y="1667544"/>
            <a:ext cx="3903633" cy="338554"/>
          </a:xfrm>
          <a:prstGeom prst="rect">
            <a:avLst/>
          </a:prstGeom>
        </p:spPr>
        <p:txBody>
          <a:bodyPr wrap="none">
            <a:spAutoFit/>
          </a:bodyPr>
          <a:lstStyle/>
          <a:p>
            <a:r>
              <a:rPr lang="en-US" sz="1600" b="1" cap="all" dirty="0">
                <a:solidFill>
                  <a:srgbClr val="0A90C9"/>
                </a:solidFill>
                <a:latin typeface="Roboto Condensed" panose="02000000000000000000" pitchFamily="2" charset="0"/>
              </a:rPr>
              <a:t>SOLAR READY-NO ROOF RESTORATION</a:t>
            </a:r>
          </a:p>
        </p:txBody>
      </p:sp>
      <p:sp>
        <p:nvSpPr>
          <p:cNvPr id="56" name="TextBox 55">
            <a:extLst>
              <a:ext uri="{FF2B5EF4-FFF2-40B4-BE49-F238E27FC236}">
                <a16:creationId xmlns:a16="http://schemas.microsoft.com/office/drawing/2014/main" id="{CC316367-9863-9742-86B6-E8AAFA19BC4D}"/>
              </a:ext>
            </a:extLst>
          </p:cNvPr>
          <p:cNvSpPr txBox="1"/>
          <p:nvPr/>
        </p:nvSpPr>
        <p:spPr>
          <a:xfrm>
            <a:off x="4800442" y="2110276"/>
            <a:ext cx="2052970" cy="1416413"/>
          </a:xfrm>
          <a:prstGeom prst="rect">
            <a:avLst/>
          </a:prstGeom>
          <a:noFill/>
        </p:spPr>
        <p:txBody>
          <a:bodyPr wrap="square" rtlCol="0">
            <a:spAutoFit/>
          </a:bodyPr>
          <a:lstStyle/>
          <a:p>
            <a:pPr algn="ct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125000"/>
              </a:lnSpc>
            </a:pPr>
            <a:endParaRPr lang="en-US" sz="14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-$XXX,XXX</a:t>
            </a:r>
          </a:p>
          <a:p>
            <a:pPr algn="ct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125000"/>
              </a:lnSpc>
            </a:pPr>
            <a:r>
              <a:rPr lang="en-US" sz="1400" b="1" dirty="0">
                <a:solidFill>
                  <a:schemeClr val="tx1">
                    <a:lumMod val="75000"/>
                    <a:lumOff val="25000"/>
                  </a:schemeClr>
                </a:solidFill>
                <a:latin typeface="Roboto" panose="02000000000000000000" pitchFamily="2" charset="0"/>
                <a:ea typeface="Roboto" panose="02000000000000000000" pitchFamily="2" charset="0"/>
              </a:rPr>
              <a:t>$XX,XXX</a:t>
            </a:r>
          </a:p>
        </p:txBody>
      </p:sp>
      <p:sp>
        <p:nvSpPr>
          <p:cNvPr id="58" name="TextBox 57">
            <a:extLst>
              <a:ext uri="{FF2B5EF4-FFF2-40B4-BE49-F238E27FC236}">
                <a16:creationId xmlns:a16="http://schemas.microsoft.com/office/drawing/2014/main" id="{351EC816-D336-374E-B20C-B15A7A00E346}"/>
              </a:ext>
            </a:extLst>
          </p:cNvPr>
          <p:cNvSpPr txBox="1"/>
          <p:nvPr/>
        </p:nvSpPr>
        <p:spPr>
          <a:xfrm>
            <a:off x="7002977" y="2110276"/>
            <a:ext cx="2052970" cy="1416413"/>
          </a:xfrm>
          <a:prstGeom prst="rect">
            <a:avLst/>
          </a:prstGeom>
          <a:noFill/>
        </p:spPr>
        <p:txBody>
          <a:bodyPr wrap="square" rtlCol="0">
            <a:spAutoFit/>
          </a:bodyPr>
          <a:lstStyle/>
          <a:p>
            <a:pPr algn="ct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$X,XXX,XXX</a:t>
            </a:r>
          </a:p>
          <a:p>
            <a:pPr algn="ctr">
              <a:lnSpc>
                <a:spcPct val="125000"/>
              </a:lnSpc>
            </a:pPr>
            <a:endParaRPr lang="en-US" sz="14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-$X,XXX,XXX</a:t>
            </a:r>
          </a:p>
          <a:p>
            <a:pPr algn="ct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125000"/>
              </a:lnSpc>
            </a:pPr>
            <a:r>
              <a:rPr lang="en-US" sz="1400" b="1" dirty="0">
                <a:solidFill>
                  <a:schemeClr val="tx1">
                    <a:lumMod val="75000"/>
                    <a:lumOff val="25000"/>
                  </a:schemeClr>
                </a:solidFill>
                <a:latin typeface="Roboto" panose="02000000000000000000" pitchFamily="2" charset="0"/>
                <a:ea typeface="Roboto" panose="02000000000000000000" pitchFamily="2" charset="0"/>
              </a:rPr>
              <a:t>$X,XXX,XXX</a:t>
            </a:r>
          </a:p>
        </p:txBody>
      </p:sp>
      <p:sp>
        <p:nvSpPr>
          <p:cNvPr id="59" name="TextBox 58">
            <a:extLst>
              <a:ext uri="{FF2B5EF4-FFF2-40B4-BE49-F238E27FC236}">
                <a16:creationId xmlns:a16="http://schemas.microsoft.com/office/drawing/2014/main" id="{355DFE5C-C32D-5D44-A1A4-6AF997FB2F42}"/>
              </a:ext>
            </a:extLst>
          </p:cNvPr>
          <p:cNvSpPr txBox="1"/>
          <p:nvPr/>
        </p:nvSpPr>
        <p:spPr>
          <a:xfrm>
            <a:off x="9197537" y="2110276"/>
            <a:ext cx="2052970" cy="1416413"/>
          </a:xfrm>
          <a:prstGeom prst="rect">
            <a:avLst/>
          </a:prstGeom>
          <a:noFill/>
        </p:spPr>
        <p:txBody>
          <a:bodyPr wrap="square" rtlCol="0">
            <a:spAutoFit/>
          </a:bodyPr>
          <a:lstStyle/>
          <a:p>
            <a:pPr algn="ct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$XX,XXX,XXX</a:t>
            </a:r>
          </a:p>
          <a:p>
            <a:pPr algn="ctr">
              <a:lnSpc>
                <a:spcPct val="125000"/>
              </a:lnSpc>
            </a:pPr>
            <a:endParaRPr lang="en-US" sz="1400" b="1"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-$X,XXX,XXX</a:t>
            </a:r>
          </a:p>
          <a:p>
            <a:pPr algn="ct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gn="ctr">
              <a:lnSpc>
                <a:spcPct val="125000"/>
              </a:lnSpc>
            </a:pPr>
            <a:r>
              <a:rPr lang="en-US" sz="1400" b="1" dirty="0">
                <a:solidFill>
                  <a:schemeClr val="tx1">
                    <a:lumMod val="75000"/>
                    <a:lumOff val="25000"/>
                  </a:schemeClr>
                </a:solidFill>
                <a:latin typeface="Roboto" panose="02000000000000000000" pitchFamily="2" charset="0"/>
                <a:ea typeface="Roboto" panose="02000000000000000000" pitchFamily="2" charset="0"/>
              </a:rPr>
              <a:t>$X,XXX,XXX</a:t>
            </a:r>
          </a:p>
        </p:txBody>
      </p:sp>
    </p:spTree>
    <p:extLst>
      <p:ext uri="{BB962C8B-B14F-4D97-AF65-F5344CB8AC3E}">
        <p14:creationId xmlns:p14="http://schemas.microsoft.com/office/powerpoint/2010/main" val="3451193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a:extLst>
              <a:ext uri="{FF2B5EF4-FFF2-40B4-BE49-F238E27FC236}">
                <a16:creationId xmlns:a16="http://schemas.microsoft.com/office/drawing/2014/main" id="{BC8F6569-421C-7243-8438-160FD927DB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8" cy="6858000"/>
          </a:xfrm>
          <a:prstGeom prst="rect">
            <a:avLst/>
          </a:prstGeom>
        </p:spPr>
      </p:pic>
      <p:sp>
        <p:nvSpPr>
          <p:cNvPr id="36" name="Rectangle 35">
            <a:extLst>
              <a:ext uri="{FF2B5EF4-FFF2-40B4-BE49-F238E27FC236}">
                <a16:creationId xmlns:a16="http://schemas.microsoft.com/office/drawing/2014/main" id="{8578CE55-ADB3-794E-8CE1-9BE895B4B37B}"/>
              </a:ext>
            </a:extLst>
          </p:cNvPr>
          <p:cNvSpPr/>
          <p:nvPr/>
        </p:nvSpPr>
        <p:spPr>
          <a:xfrm>
            <a:off x="0" y="0"/>
            <a:ext cx="12192000" cy="6858001"/>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FB5DA5A-23C2-3C47-9AF0-CD2AD72ADC5A}"/>
              </a:ext>
            </a:extLst>
          </p:cNvPr>
          <p:cNvSpPr/>
          <p:nvPr/>
        </p:nvSpPr>
        <p:spPr>
          <a:xfrm>
            <a:off x="714371" y="525533"/>
            <a:ext cx="6848669" cy="646331"/>
          </a:xfrm>
          <a:prstGeom prst="rect">
            <a:avLst/>
          </a:prstGeom>
        </p:spPr>
        <p:txBody>
          <a:bodyPr wrap="square">
            <a:spAutoFit/>
          </a:bodyPr>
          <a:lstStyle/>
          <a:p>
            <a:r>
              <a:rPr lang="en-US" sz="3600" b="1" dirty="0">
                <a:solidFill>
                  <a:schemeClr val="bg1"/>
                </a:solidFill>
                <a:latin typeface="Roboto" panose="02000000000000000000" pitchFamily="2" charset="0"/>
                <a:ea typeface="Roboto" panose="02000000000000000000" pitchFamily="2" charset="0"/>
                <a:cs typeface="Arial" panose="020B0604020202020204" pitchFamily="34" charset="0"/>
              </a:rPr>
              <a:t>NEXT STEPS</a:t>
            </a:r>
          </a:p>
        </p:txBody>
      </p:sp>
      <p:cxnSp>
        <p:nvCxnSpPr>
          <p:cNvPr id="65" name="Straight Connector 64">
            <a:extLst>
              <a:ext uri="{FF2B5EF4-FFF2-40B4-BE49-F238E27FC236}">
                <a16:creationId xmlns:a16="http://schemas.microsoft.com/office/drawing/2014/main" id="{0A76C1BD-37FE-6640-9403-C5AFFE3CDE7D}"/>
              </a:ext>
            </a:extLst>
          </p:cNvPr>
          <p:cNvCxnSpPr/>
          <p:nvPr/>
        </p:nvCxnSpPr>
        <p:spPr>
          <a:xfrm>
            <a:off x="800100" y="1233419"/>
            <a:ext cx="10591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8EF146E-7873-9249-B828-FF72CE36EAE3}"/>
              </a:ext>
            </a:extLst>
          </p:cNvPr>
          <p:cNvCxnSpPr>
            <a:cxnSpLocks/>
          </p:cNvCxnSpPr>
          <p:nvPr/>
        </p:nvCxnSpPr>
        <p:spPr>
          <a:xfrm>
            <a:off x="1444029" y="3116327"/>
            <a:ext cx="107908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DE7F94EA-ACCB-CA47-B2CE-4EF76E2B0BE8}"/>
              </a:ext>
            </a:extLst>
          </p:cNvPr>
          <p:cNvSpPr txBox="1"/>
          <p:nvPr/>
        </p:nvSpPr>
        <p:spPr>
          <a:xfrm>
            <a:off x="2499699" y="3520522"/>
            <a:ext cx="1027343" cy="307777"/>
          </a:xfrm>
          <a:prstGeom prst="rect">
            <a:avLst/>
          </a:prstGeom>
          <a:noFill/>
        </p:spPr>
        <p:txBody>
          <a:bodyPr wrap="square" rtlCol="0">
            <a:spAutoFit/>
          </a:bodyPr>
          <a:lstStyle/>
          <a:p>
            <a:pPr algn="ctr"/>
            <a:r>
              <a:rPr lang="en-US" sz="1400" b="1" dirty="0">
                <a:solidFill>
                  <a:schemeClr val="bg1"/>
                </a:solidFill>
                <a:latin typeface="Roboto" panose="02000000000000000000" pitchFamily="2" charset="0"/>
                <a:ea typeface="Roboto" panose="02000000000000000000" pitchFamily="2" charset="0"/>
              </a:rPr>
              <a:t>JAN 2024</a:t>
            </a:r>
          </a:p>
        </p:txBody>
      </p:sp>
      <p:sp>
        <p:nvSpPr>
          <p:cNvPr id="80" name="Oval 79">
            <a:extLst>
              <a:ext uri="{FF2B5EF4-FFF2-40B4-BE49-F238E27FC236}">
                <a16:creationId xmlns:a16="http://schemas.microsoft.com/office/drawing/2014/main" id="{3EB5EF79-229E-9742-B42B-97FDD5602E12}"/>
              </a:ext>
            </a:extLst>
          </p:cNvPr>
          <p:cNvSpPr/>
          <p:nvPr/>
        </p:nvSpPr>
        <p:spPr>
          <a:xfrm>
            <a:off x="2857194" y="2960151"/>
            <a:ext cx="312352" cy="312352"/>
          </a:xfrm>
          <a:prstGeom prst="ellipse">
            <a:avLst/>
          </a:prstGeom>
          <a:solidFill>
            <a:srgbClr val="0A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5583D7A-F179-2E42-888B-649AAA0DF2CC}"/>
              </a:ext>
            </a:extLst>
          </p:cNvPr>
          <p:cNvSpPr/>
          <p:nvPr/>
        </p:nvSpPr>
        <p:spPr>
          <a:xfrm>
            <a:off x="2399502" y="3842367"/>
            <a:ext cx="1227736" cy="523220"/>
          </a:xfrm>
          <a:prstGeom prst="rect">
            <a:avLst/>
          </a:prstGeom>
        </p:spPr>
        <p:txBody>
          <a:bodyPr wrap="square">
            <a:spAutoFit/>
          </a:bodyPr>
          <a:lstStyle/>
          <a:p>
            <a:pPr algn="ctr"/>
            <a:r>
              <a:rPr lang="en-US" sz="1400" dirty="0">
                <a:solidFill>
                  <a:schemeClr val="bg1"/>
                </a:solidFill>
                <a:latin typeface="Roboto" panose="02000000000000000000" pitchFamily="2" charset="0"/>
                <a:ea typeface="Roboto" panose="02000000000000000000" pitchFamily="2" charset="0"/>
              </a:rPr>
              <a:t>Proposal Presentation</a:t>
            </a:r>
          </a:p>
        </p:txBody>
      </p:sp>
      <p:sp>
        <p:nvSpPr>
          <p:cNvPr id="74" name="TextBox 73">
            <a:extLst>
              <a:ext uri="{FF2B5EF4-FFF2-40B4-BE49-F238E27FC236}">
                <a16:creationId xmlns:a16="http://schemas.microsoft.com/office/drawing/2014/main" id="{1785A224-5AF3-A449-97E0-80FB1E7A62B3}"/>
              </a:ext>
            </a:extLst>
          </p:cNvPr>
          <p:cNvSpPr txBox="1"/>
          <p:nvPr/>
        </p:nvSpPr>
        <p:spPr>
          <a:xfrm>
            <a:off x="4069040" y="3520522"/>
            <a:ext cx="1027343" cy="307777"/>
          </a:xfrm>
          <a:prstGeom prst="rect">
            <a:avLst/>
          </a:prstGeom>
          <a:noFill/>
        </p:spPr>
        <p:txBody>
          <a:bodyPr wrap="square" rtlCol="0">
            <a:spAutoFit/>
          </a:bodyPr>
          <a:lstStyle/>
          <a:p>
            <a:pPr algn="ctr"/>
            <a:r>
              <a:rPr lang="en-US" sz="1400" b="1" dirty="0">
                <a:solidFill>
                  <a:schemeClr val="bg1"/>
                </a:solidFill>
                <a:latin typeface="Roboto" panose="02000000000000000000" pitchFamily="2" charset="0"/>
                <a:ea typeface="Roboto" panose="02000000000000000000" pitchFamily="2" charset="0"/>
              </a:rPr>
              <a:t>JAN 2024</a:t>
            </a:r>
          </a:p>
        </p:txBody>
      </p:sp>
      <p:sp>
        <p:nvSpPr>
          <p:cNvPr id="81" name="Oval 80">
            <a:extLst>
              <a:ext uri="{FF2B5EF4-FFF2-40B4-BE49-F238E27FC236}">
                <a16:creationId xmlns:a16="http://schemas.microsoft.com/office/drawing/2014/main" id="{0DFC5E2C-AE17-6749-BFE3-FA56A171B39E}"/>
              </a:ext>
            </a:extLst>
          </p:cNvPr>
          <p:cNvSpPr/>
          <p:nvPr/>
        </p:nvSpPr>
        <p:spPr>
          <a:xfrm>
            <a:off x="4420500" y="2960151"/>
            <a:ext cx="312352" cy="312352"/>
          </a:xfrm>
          <a:prstGeom prst="ellipse">
            <a:avLst/>
          </a:prstGeom>
          <a:solidFill>
            <a:srgbClr val="0A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91FC1DA-9B30-7B47-973B-85467B8BF255}"/>
              </a:ext>
            </a:extLst>
          </p:cNvPr>
          <p:cNvSpPr/>
          <p:nvPr/>
        </p:nvSpPr>
        <p:spPr>
          <a:xfrm>
            <a:off x="3955717" y="3842367"/>
            <a:ext cx="1241917" cy="523220"/>
          </a:xfrm>
          <a:prstGeom prst="rect">
            <a:avLst/>
          </a:prstGeom>
        </p:spPr>
        <p:txBody>
          <a:bodyPr wrap="square">
            <a:spAutoFit/>
          </a:bodyPr>
          <a:lstStyle/>
          <a:p>
            <a:pPr algn="ctr"/>
            <a:r>
              <a:rPr lang="en-US" sz="1400" dirty="0">
                <a:solidFill>
                  <a:schemeClr val="bg1"/>
                </a:solidFill>
                <a:latin typeface="Roboto" panose="02000000000000000000" pitchFamily="2" charset="0"/>
                <a:ea typeface="Roboto" panose="02000000000000000000" pitchFamily="2" charset="0"/>
              </a:rPr>
              <a:t>Preliminary Engineering</a:t>
            </a:r>
          </a:p>
        </p:txBody>
      </p:sp>
      <p:sp>
        <p:nvSpPr>
          <p:cNvPr id="75" name="TextBox 74">
            <a:extLst>
              <a:ext uri="{FF2B5EF4-FFF2-40B4-BE49-F238E27FC236}">
                <a16:creationId xmlns:a16="http://schemas.microsoft.com/office/drawing/2014/main" id="{315E23D6-CFF5-8C46-82D7-3919DB7D811D}"/>
              </a:ext>
            </a:extLst>
          </p:cNvPr>
          <p:cNvSpPr txBox="1"/>
          <p:nvPr/>
        </p:nvSpPr>
        <p:spPr>
          <a:xfrm>
            <a:off x="5629327" y="3520522"/>
            <a:ext cx="1027343" cy="307777"/>
          </a:xfrm>
          <a:prstGeom prst="rect">
            <a:avLst/>
          </a:prstGeom>
          <a:noFill/>
        </p:spPr>
        <p:txBody>
          <a:bodyPr wrap="square" rtlCol="0">
            <a:spAutoFit/>
          </a:bodyPr>
          <a:lstStyle/>
          <a:p>
            <a:pPr algn="ctr"/>
            <a:r>
              <a:rPr lang="en-US" sz="1400" b="1" dirty="0">
                <a:solidFill>
                  <a:schemeClr val="bg1"/>
                </a:solidFill>
                <a:latin typeface="Roboto" panose="02000000000000000000" pitchFamily="2" charset="0"/>
                <a:ea typeface="Roboto" panose="02000000000000000000" pitchFamily="2" charset="0"/>
              </a:rPr>
              <a:t>JAN 2024</a:t>
            </a:r>
          </a:p>
        </p:txBody>
      </p:sp>
      <p:sp>
        <p:nvSpPr>
          <p:cNvPr id="82" name="Oval 81">
            <a:extLst>
              <a:ext uri="{FF2B5EF4-FFF2-40B4-BE49-F238E27FC236}">
                <a16:creationId xmlns:a16="http://schemas.microsoft.com/office/drawing/2014/main" id="{84581F1A-8BFE-9340-8155-1209705D5C78}"/>
              </a:ext>
            </a:extLst>
          </p:cNvPr>
          <p:cNvSpPr/>
          <p:nvPr/>
        </p:nvSpPr>
        <p:spPr>
          <a:xfrm>
            <a:off x="5986823" y="2960151"/>
            <a:ext cx="312352" cy="312352"/>
          </a:xfrm>
          <a:prstGeom prst="ellipse">
            <a:avLst/>
          </a:prstGeom>
          <a:solidFill>
            <a:srgbClr val="0A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2A0A233-245B-D44A-8C68-BE53548A1D65}"/>
              </a:ext>
            </a:extLst>
          </p:cNvPr>
          <p:cNvSpPr/>
          <p:nvPr/>
        </p:nvSpPr>
        <p:spPr>
          <a:xfrm>
            <a:off x="5522040" y="3842367"/>
            <a:ext cx="1241916" cy="523206"/>
          </a:xfrm>
          <a:prstGeom prst="rect">
            <a:avLst/>
          </a:prstGeom>
        </p:spPr>
        <p:txBody>
          <a:bodyPr wrap="square">
            <a:spAutoFit/>
          </a:bodyPr>
          <a:lstStyle/>
          <a:p>
            <a:pPr algn="ctr"/>
            <a:r>
              <a:rPr lang="en-US" sz="1400" dirty="0">
                <a:solidFill>
                  <a:schemeClr val="bg1"/>
                </a:solidFill>
                <a:latin typeface="Roboto" panose="02000000000000000000" pitchFamily="2" charset="0"/>
                <a:ea typeface="Roboto" panose="02000000000000000000" pitchFamily="2" charset="0"/>
              </a:rPr>
              <a:t>Final Presentation</a:t>
            </a:r>
          </a:p>
        </p:txBody>
      </p:sp>
      <p:sp>
        <p:nvSpPr>
          <p:cNvPr id="76" name="TextBox 75">
            <a:extLst>
              <a:ext uri="{FF2B5EF4-FFF2-40B4-BE49-F238E27FC236}">
                <a16:creationId xmlns:a16="http://schemas.microsoft.com/office/drawing/2014/main" id="{E88926C1-812D-014A-A091-86AEB19115F1}"/>
              </a:ext>
            </a:extLst>
          </p:cNvPr>
          <p:cNvSpPr txBox="1"/>
          <p:nvPr/>
        </p:nvSpPr>
        <p:spPr>
          <a:xfrm>
            <a:off x="7195650" y="3520522"/>
            <a:ext cx="1027343" cy="307777"/>
          </a:xfrm>
          <a:prstGeom prst="rect">
            <a:avLst/>
          </a:prstGeom>
          <a:noFill/>
        </p:spPr>
        <p:txBody>
          <a:bodyPr wrap="square" rtlCol="0">
            <a:spAutoFit/>
          </a:bodyPr>
          <a:lstStyle/>
          <a:p>
            <a:pPr algn="ctr"/>
            <a:r>
              <a:rPr lang="en-US" sz="1400" b="1" dirty="0">
                <a:solidFill>
                  <a:schemeClr val="bg1"/>
                </a:solidFill>
                <a:latin typeface="Roboto" panose="02000000000000000000" pitchFamily="2" charset="0"/>
                <a:ea typeface="Roboto" panose="02000000000000000000" pitchFamily="2" charset="0"/>
              </a:rPr>
              <a:t>JAN 2024</a:t>
            </a:r>
          </a:p>
        </p:txBody>
      </p:sp>
      <p:sp>
        <p:nvSpPr>
          <p:cNvPr id="83" name="Oval 82">
            <a:extLst>
              <a:ext uri="{FF2B5EF4-FFF2-40B4-BE49-F238E27FC236}">
                <a16:creationId xmlns:a16="http://schemas.microsoft.com/office/drawing/2014/main" id="{5E4F3A97-CE0B-C646-BDB1-FCD6FA27E776}"/>
              </a:ext>
            </a:extLst>
          </p:cNvPr>
          <p:cNvSpPr/>
          <p:nvPr/>
        </p:nvSpPr>
        <p:spPr>
          <a:xfrm>
            <a:off x="7553146" y="2960151"/>
            <a:ext cx="312352" cy="312352"/>
          </a:xfrm>
          <a:prstGeom prst="ellipse">
            <a:avLst/>
          </a:prstGeom>
          <a:solidFill>
            <a:srgbClr val="0A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5A469FB9-F857-A14F-BAC8-BAC0B6A3C904}"/>
              </a:ext>
            </a:extLst>
          </p:cNvPr>
          <p:cNvSpPr/>
          <p:nvPr/>
        </p:nvSpPr>
        <p:spPr>
          <a:xfrm>
            <a:off x="7233521" y="3842367"/>
            <a:ext cx="953134" cy="523220"/>
          </a:xfrm>
          <a:prstGeom prst="rect">
            <a:avLst/>
          </a:prstGeom>
        </p:spPr>
        <p:txBody>
          <a:bodyPr wrap="square">
            <a:spAutoFit/>
          </a:bodyPr>
          <a:lstStyle/>
          <a:p>
            <a:pPr algn="ctr"/>
            <a:r>
              <a:rPr lang="en-US" sz="1400" dirty="0">
                <a:solidFill>
                  <a:schemeClr val="bg1"/>
                </a:solidFill>
                <a:latin typeface="Roboto" panose="02000000000000000000" pitchFamily="2" charset="0"/>
                <a:ea typeface="Roboto" panose="02000000000000000000" pitchFamily="2" charset="0"/>
              </a:rPr>
              <a:t>Board</a:t>
            </a:r>
          </a:p>
          <a:p>
            <a:pPr algn="ctr"/>
            <a:r>
              <a:rPr lang="en-US" sz="1400" dirty="0">
                <a:solidFill>
                  <a:schemeClr val="bg1"/>
                </a:solidFill>
                <a:latin typeface="Roboto" panose="02000000000000000000" pitchFamily="2" charset="0"/>
                <a:ea typeface="Roboto" panose="02000000000000000000" pitchFamily="2" charset="0"/>
              </a:rPr>
              <a:t>Approval</a:t>
            </a:r>
          </a:p>
        </p:txBody>
      </p:sp>
      <p:sp>
        <p:nvSpPr>
          <p:cNvPr id="77" name="TextBox 76">
            <a:extLst>
              <a:ext uri="{FF2B5EF4-FFF2-40B4-BE49-F238E27FC236}">
                <a16:creationId xmlns:a16="http://schemas.microsoft.com/office/drawing/2014/main" id="{88283BAD-784B-FC42-A5B5-ECBA1678067C}"/>
              </a:ext>
            </a:extLst>
          </p:cNvPr>
          <p:cNvSpPr txBox="1"/>
          <p:nvPr/>
        </p:nvSpPr>
        <p:spPr>
          <a:xfrm>
            <a:off x="8772292" y="3520522"/>
            <a:ext cx="1027343" cy="307777"/>
          </a:xfrm>
          <a:prstGeom prst="rect">
            <a:avLst/>
          </a:prstGeom>
          <a:noFill/>
        </p:spPr>
        <p:txBody>
          <a:bodyPr wrap="square" rtlCol="0">
            <a:spAutoFit/>
          </a:bodyPr>
          <a:lstStyle/>
          <a:p>
            <a:pPr algn="ctr"/>
            <a:r>
              <a:rPr lang="en-US" sz="1400" b="1" dirty="0">
                <a:solidFill>
                  <a:schemeClr val="bg1"/>
                </a:solidFill>
                <a:latin typeface="Roboto" panose="02000000000000000000" pitchFamily="2" charset="0"/>
                <a:ea typeface="Roboto" panose="02000000000000000000" pitchFamily="2" charset="0"/>
              </a:rPr>
              <a:t>JAN 2024</a:t>
            </a:r>
          </a:p>
        </p:txBody>
      </p:sp>
      <p:sp>
        <p:nvSpPr>
          <p:cNvPr id="84" name="Oval 83">
            <a:extLst>
              <a:ext uri="{FF2B5EF4-FFF2-40B4-BE49-F238E27FC236}">
                <a16:creationId xmlns:a16="http://schemas.microsoft.com/office/drawing/2014/main" id="{59C14ED6-689E-9845-B51F-D158CBFA2EF4}"/>
              </a:ext>
            </a:extLst>
          </p:cNvPr>
          <p:cNvSpPr/>
          <p:nvPr/>
        </p:nvSpPr>
        <p:spPr>
          <a:xfrm>
            <a:off x="9119469" y="2983053"/>
            <a:ext cx="312352" cy="312352"/>
          </a:xfrm>
          <a:prstGeom prst="ellipse">
            <a:avLst/>
          </a:prstGeom>
          <a:solidFill>
            <a:srgbClr val="0A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87D801E-9E56-D84F-ACFE-62EB2EF5C06D}"/>
              </a:ext>
            </a:extLst>
          </p:cNvPr>
          <p:cNvSpPr/>
          <p:nvPr/>
        </p:nvSpPr>
        <p:spPr>
          <a:xfrm>
            <a:off x="8799843" y="3842386"/>
            <a:ext cx="972243" cy="523168"/>
          </a:xfrm>
          <a:prstGeom prst="rect">
            <a:avLst/>
          </a:prstGeom>
        </p:spPr>
        <p:txBody>
          <a:bodyPr wrap="square">
            <a:spAutoFit/>
          </a:bodyPr>
          <a:lstStyle/>
          <a:p>
            <a:pPr algn="ctr"/>
            <a:r>
              <a:rPr lang="en-US" sz="1400" dirty="0">
                <a:solidFill>
                  <a:schemeClr val="bg1"/>
                </a:solidFill>
                <a:latin typeface="Roboto" panose="02000000000000000000" pitchFamily="2" charset="0"/>
                <a:ea typeface="Roboto" panose="02000000000000000000" pitchFamily="2" charset="0"/>
              </a:rPr>
              <a:t>Contract Execution</a:t>
            </a:r>
          </a:p>
        </p:txBody>
      </p:sp>
      <p:sp>
        <p:nvSpPr>
          <p:cNvPr id="78" name="TextBox 77">
            <a:extLst>
              <a:ext uri="{FF2B5EF4-FFF2-40B4-BE49-F238E27FC236}">
                <a16:creationId xmlns:a16="http://schemas.microsoft.com/office/drawing/2014/main" id="{5DC9441B-580F-8241-823E-4AAC6371550F}"/>
              </a:ext>
            </a:extLst>
          </p:cNvPr>
          <p:cNvSpPr txBox="1"/>
          <p:nvPr/>
        </p:nvSpPr>
        <p:spPr>
          <a:xfrm>
            <a:off x="10328300" y="3520522"/>
            <a:ext cx="1027343" cy="307777"/>
          </a:xfrm>
          <a:prstGeom prst="rect">
            <a:avLst/>
          </a:prstGeom>
          <a:noFill/>
        </p:spPr>
        <p:txBody>
          <a:bodyPr wrap="square" rtlCol="0">
            <a:spAutoFit/>
          </a:bodyPr>
          <a:lstStyle/>
          <a:p>
            <a:pPr algn="ctr"/>
            <a:r>
              <a:rPr lang="en-US" sz="1400" b="1" dirty="0">
                <a:solidFill>
                  <a:schemeClr val="bg1"/>
                </a:solidFill>
                <a:latin typeface="Roboto" panose="02000000000000000000" pitchFamily="2" charset="0"/>
                <a:ea typeface="Roboto" panose="02000000000000000000" pitchFamily="2" charset="0"/>
              </a:rPr>
              <a:t>JAN 2024</a:t>
            </a:r>
          </a:p>
        </p:txBody>
      </p:sp>
      <p:sp>
        <p:nvSpPr>
          <p:cNvPr id="85" name="Oval 84">
            <a:extLst>
              <a:ext uri="{FF2B5EF4-FFF2-40B4-BE49-F238E27FC236}">
                <a16:creationId xmlns:a16="http://schemas.microsoft.com/office/drawing/2014/main" id="{12B149E4-9AF8-B240-89C9-8BAD12973C9A}"/>
              </a:ext>
            </a:extLst>
          </p:cNvPr>
          <p:cNvSpPr/>
          <p:nvPr/>
        </p:nvSpPr>
        <p:spPr>
          <a:xfrm>
            <a:off x="10685795" y="2983053"/>
            <a:ext cx="312352" cy="312352"/>
          </a:xfrm>
          <a:prstGeom prst="ellipse">
            <a:avLst/>
          </a:prstGeom>
          <a:solidFill>
            <a:srgbClr val="0A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DC4C947-BC72-E14D-A903-1C8F1CEED1A6}"/>
              </a:ext>
            </a:extLst>
          </p:cNvPr>
          <p:cNvSpPr/>
          <p:nvPr/>
        </p:nvSpPr>
        <p:spPr>
          <a:xfrm>
            <a:off x="10171572" y="3853082"/>
            <a:ext cx="1340798" cy="738664"/>
          </a:xfrm>
          <a:prstGeom prst="rect">
            <a:avLst/>
          </a:prstGeom>
        </p:spPr>
        <p:txBody>
          <a:bodyPr wrap="square">
            <a:spAutoFit/>
          </a:bodyPr>
          <a:lstStyle/>
          <a:p>
            <a:pPr algn="ctr"/>
            <a:r>
              <a:rPr lang="en-US" sz="1400" dirty="0">
                <a:solidFill>
                  <a:schemeClr val="bg1"/>
                </a:solidFill>
                <a:latin typeface="Roboto" panose="02000000000000000000" pitchFamily="2" charset="0"/>
                <a:ea typeface="Roboto" panose="02000000000000000000" pitchFamily="2" charset="0"/>
              </a:rPr>
              <a:t>Engineering/</a:t>
            </a:r>
          </a:p>
          <a:p>
            <a:pPr algn="ctr"/>
            <a:r>
              <a:rPr lang="en-US" sz="1400" dirty="0">
                <a:solidFill>
                  <a:schemeClr val="bg1"/>
                </a:solidFill>
                <a:latin typeface="Roboto" panose="02000000000000000000" pitchFamily="2" charset="0"/>
                <a:ea typeface="Roboto" panose="02000000000000000000" pitchFamily="2" charset="0"/>
              </a:rPr>
              <a:t>Procurement/</a:t>
            </a:r>
          </a:p>
          <a:p>
            <a:pPr algn="ctr"/>
            <a:r>
              <a:rPr lang="en-US" sz="1400" dirty="0">
                <a:solidFill>
                  <a:schemeClr val="bg1"/>
                </a:solidFill>
                <a:latin typeface="Roboto" panose="02000000000000000000" pitchFamily="2" charset="0"/>
                <a:ea typeface="Roboto" panose="02000000000000000000" pitchFamily="2" charset="0"/>
              </a:rPr>
              <a:t>Construction</a:t>
            </a:r>
          </a:p>
        </p:txBody>
      </p:sp>
      <p:sp>
        <p:nvSpPr>
          <p:cNvPr id="66" name="TextBox 65">
            <a:extLst>
              <a:ext uri="{FF2B5EF4-FFF2-40B4-BE49-F238E27FC236}">
                <a16:creationId xmlns:a16="http://schemas.microsoft.com/office/drawing/2014/main" id="{7037A100-4D7F-3A41-98D1-BA2C423484A5}"/>
              </a:ext>
            </a:extLst>
          </p:cNvPr>
          <p:cNvSpPr txBox="1"/>
          <p:nvPr/>
        </p:nvSpPr>
        <p:spPr>
          <a:xfrm>
            <a:off x="930358" y="3520522"/>
            <a:ext cx="1027343" cy="307777"/>
          </a:xfrm>
          <a:prstGeom prst="rect">
            <a:avLst/>
          </a:prstGeom>
          <a:noFill/>
        </p:spPr>
        <p:txBody>
          <a:bodyPr wrap="square" rtlCol="0">
            <a:spAutoFit/>
          </a:bodyPr>
          <a:lstStyle/>
          <a:p>
            <a:pPr algn="ctr"/>
            <a:r>
              <a:rPr lang="en-US" sz="1400" b="1" dirty="0">
                <a:solidFill>
                  <a:schemeClr val="bg1"/>
                </a:solidFill>
                <a:latin typeface="Roboto" panose="02000000000000000000" pitchFamily="2" charset="0"/>
                <a:ea typeface="Roboto" panose="02000000000000000000" pitchFamily="2" charset="0"/>
              </a:rPr>
              <a:t>JAN 2024</a:t>
            </a:r>
          </a:p>
        </p:txBody>
      </p:sp>
      <p:sp>
        <p:nvSpPr>
          <p:cNvPr id="6" name="Oval 5">
            <a:extLst>
              <a:ext uri="{FF2B5EF4-FFF2-40B4-BE49-F238E27FC236}">
                <a16:creationId xmlns:a16="http://schemas.microsoft.com/office/drawing/2014/main" id="{8E07B417-EE13-5E43-837A-C8975264BE57}"/>
              </a:ext>
            </a:extLst>
          </p:cNvPr>
          <p:cNvSpPr/>
          <p:nvPr/>
        </p:nvSpPr>
        <p:spPr>
          <a:xfrm>
            <a:off x="1287854" y="2960151"/>
            <a:ext cx="312352" cy="312352"/>
          </a:xfrm>
          <a:prstGeom prst="ellipse">
            <a:avLst/>
          </a:prstGeom>
          <a:solidFill>
            <a:srgbClr val="0A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DF9BE67-4459-C940-9DF2-52ADE668FFD1}"/>
              </a:ext>
            </a:extLst>
          </p:cNvPr>
          <p:cNvSpPr/>
          <p:nvPr/>
        </p:nvSpPr>
        <p:spPr>
          <a:xfrm>
            <a:off x="714371" y="3853082"/>
            <a:ext cx="1459319" cy="523220"/>
          </a:xfrm>
          <a:prstGeom prst="rect">
            <a:avLst/>
          </a:prstGeom>
        </p:spPr>
        <p:txBody>
          <a:bodyPr wrap="square">
            <a:spAutoFit/>
          </a:bodyPr>
          <a:lstStyle/>
          <a:p>
            <a:pPr algn="ctr"/>
            <a:r>
              <a:rPr lang="en-US" sz="1400" dirty="0">
                <a:solidFill>
                  <a:schemeClr val="bg1"/>
                </a:solidFill>
                <a:latin typeface="Roboto" panose="02000000000000000000" pitchFamily="2" charset="0"/>
                <a:ea typeface="Roboto" panose="02000000000000000000" pitchFamily="2" charset="0"/>
              </a:rPr>
              <a:t>Solar Feasibility Study</a:t>
            </a:r>
          </a:p>
        </p:txBody>
      </p:sp>
      <p:sp>
        <p:nvSpPr>
          <p:cNvPr id="132" name="Rectangle 131">
            <a:extLst>
              <a:ext uri="{FF2B5EF4-FFF2-40B4-BE49-F238E27FC236}">
                <a16:creationId xmlns:a16="http://schemas.microsoft.com/office/drawing/2014/main" id="{FE9B14DF-E663-7E42-A903-D6084E198E25}"/>
              </a:ext>
            </a:extLst>
          </p:cNvPr>
          <p:cNvSpPr/>
          <p:nvPr/>
        </p:nvSpPr>
        <p:spPr>
          <a:xfrm>
            <a:off x="714367" y="4914109"/>
            <a:ext cx="1459319" cy="984885"/>
          </a:xfrm>
          <a:prstGeom prst="rect">
            <a:avLst/>
          </a:prstGeom>
        </p:spPr>
        <p:txBody>
          <a:bodyPr wrap="square">
            <a:spAutoFit/>
          </a:bodyPr>
          <a:lstStyle/>
          <a:p>
            <a:pPr algn="ctr"/>
            <a:r>
              <a:rPr lang="en-US" sz="1200" dirty="0">
                <a:solidFill>
                  <a:schemeClr val="bg1"/>
                </a:solidFill>
                <a:latin typeface="Roboto" panose="02000000000000000000" pitchFamily="2" charset="0"/>
                <a:ea typeface="Roboto" panose="02000000000000000000" pitchFamily="2" charset="0"/>
              </a:rPr>
              <a:t>12 Months of Electric Bills</a:t>
            </a:r>
          </a:p>
          <a:p>
            <a:pPr algn="ctr">
              <a:spcBef>
                <a:spcPts val="600"/>
              </a:spcBef>
            </a:pPr>
            <a:r>
              <a:rPr lang="en-US" sz="1200" dirty="0">
                <a:solidFill>
                  <a:schemeClr val="bg1"/>
                </a:solidFill>
                <a:latin typeface="Roboto" panose="02000000000000000000" pitchFamily="2" charset="0"/>
                <a:ea typeface="Roboto" panose="02000000000000000000" pitchFamily="2" charset="0"/>
              </a:rPr>
              <a:t>Execute NDA</a:t>
            </a:r>
          </a:p>
          <a:p>
            <a:pPr algn="ctr">
              <a:spcBef>
                <a:spcPts val="600"/>
              </a:spcBef>
            </a:pPr>
            <a:r>
              <a:rPr lang="en-US" sz="1200" dirty="0">
                <a:solidFill>
                  <a:schemeClr val="bg1"/>
                </a:solidFill>
                <a:latin typeface="Roboto" panose="02000000000000000000" pitchFamily="2" charset="0"/>
                <a:ea typeface="Roboto" panose="02000000000000000000" pitchFamily="2" charset="0"/>
              </a:rPr>
              <a:t>Execute MOU</a:t>
            </a:r>
          </a:p>
        </p:txBody>
      </p:sp>
      <p:cxnSp>
        <p:nvCxnSpPr>
          <p:cNvPr id="141" name="Straight Connector 140">
            <a:extLst>
              <a:ext uri="{FF2B5EF4-FFF2-40B4-BE49-F238E27FC236}">
                <a16:creationId xmlns:a16="http://schemas.microsoft.com/office/drawing/2014/main" id="{B8C576FA-CFDD-3845-9B68-D3766E1FEE19}"/>
              </a:ext>
            </a:extLst>
          </p:cNvPr>
          <p:cNvCxnSpPr>
            <a:cxnSpLocks/>
          </p:cNvCxnSpPr>
          <p:nvPr/>
        </p:nvCxnSpPr>
        <p:spPr>
          <a:xfrm flipH="1">
            <a:off x="1444030" y="4445044"/>
            <a:ext cx="1" cy="3957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980F24A-6481-4741-851A-521C2A2E231D}"/>
              </a:ext>
            </a:extLst>
          </p:cNvPr>
          <p:cNvSpPr/>
          <p:nvPr/>
        </p:nvSpPr>
        <p:spPr>
          <a:xfrm>
            <a:off x="1080086" y="2195017"/>
            <a:ext cx="729658" cy="646331"/>
          </a:xfrm>
          <a:prstGeom prst="rect">
            <a:avLst/>
          </a:prstGeom>
        </p:spPr>
        <p:txBody>
          <a:bodyPr wrap="square">
            <a:spAutoFit/>
          </a:bodyPr>
          <a:lstStyle/>
          <a:p>
            <a:pPr algn="ctr"/>
            <a:r>
              <a:rPr lang="en-US" sz="3600" b="1" dirty="0">
                <a:solidFill>
                  <a:schemeClr val="bg1"/>
                </a:solidFill>
                <a:latin typeface="Roboto" panose="02000000000000000000" pitchFamily="2" charset="0"/>
                <a:ea typeface="Roboto" panose="02000000000000000000" pitchFamily="2" charset="0"/>
                <a:cs typeface="Arial" panose="020B0604020202020204" pitchFamily="34" charset="0"/>
              </a:rPr>
              <a:t>1</a:t>
            </a:r>
          </a:p>
        </p:txBody>
      </p:sp>
      <p:sp>
        <p:nvSpPr>
          <p:cNvPr id="39" name="Rectangle 38">
            <a:extLst>
              <a:ext uri="{FF2B5EF4-FFF2-40B4-BE49-F238E27FC236}">
                <a16:creationId xmlns:a16="http://schemas.microsoft.com/office/drawing/2014/main" id="{F8ABFBE2-8E02-1740-A749-8A3377A99A3D}"/>
              </a:ext>
            </a:extLst>
          </p:cNvPr>
          <p:cNvSpPr/>
          <p:nvPr/>
        </p:nvSpPr>
        <p:spPr>
          <a:xfrm>
            <a:off x="2638825" y="2195017"/>
            <a:ext cx="729658" cy="646331"/>
          </a:xfrm>
          <a:prstGeom prst="rect">
            <a:avLst/>
          </a:prstGeom>
        </p:spPr>
        <p:txBody>
          <a:bodyPr wrap="square">
            <a:spAutoFit/>
          </a:bodyPr>
          <a:lstStyle/>
          <a:p>
            <a:pPr algn="ctr"/>
            <a:r>
              <a:rPr lang="en-US" sz="3600" b="1" dirty="0">
                <a:solidFill>
                  <a:schemeClr val="bg1"/>
                </a:solidFill>
                <a:latin typeface="Roboto" panose="02000000000000000000" pitchFamily="2" charset="0"/>
                <a:ea typeface="Roboto" panose="02000000000000000000" pitchFamily="2" charset="0"/>
                <a:cs typeface="Arial" panose="020B0604020202020204" pitchFamily="34" charset="0"/>
              </a:rPr>
              <a:t>2</a:t>
            </a:r>
          </a:p>
        </p:txBody>
      </p:sp>
      <p:sp>
        <p:nvSpPr>
          <p:cNvPr id="40" name="Rectangle 39">
            <a:extLst>
              <a:ext uri="{FF2B5EF4-FFF2-40B4-BE49-F238E27FC236}">
                <a16:creationId xmlns:a16="http://schemas.microsoft.com/office/drawing/2014/main" id="{C24FDC88-E8AE-2F40-970D-6AFB789CA8B5}"/>
              </a:ext>
            </a:extLst>
          </p:cNvPr>
          <p:cNvSpPr/>
          <p:nvPr/>
        </p:nvSpPr>
        <p:spPr>
          <a:xfrm>
            <a:off x="4223051" y="2192425"/>
            <a:ext cx="729658" cy="646331"/>
          </a:xfrm>
          <a:prstGeom prst="rect">
            <a:avLst/>
          </a:prstGeom>
        </p:spPr>
        <p:txBody>
          <a:bodyPr wrap="square">
            <a:spAutoFit/>
          </a:bodyPr>
          <a:lstStyle/>
          <a:p>
            <a:pPr algn="ctr"/>
            <a:r>
              <a:rPr lang="en-US" sz="3600" b="1" dirty="0">
                <a:solidFill>
                  <a:schemeClr val="bg1"/>
                </a:solidFill>
                <a:latin typeface="Roboto" panose="02000000000000000000" pitchFamily="2" charset="0"/>
                <a:ea typeface="Roboto" panose="02000000000000000000" pitchFamily="2" charset="0"/>
                <a:cs typeface="Arial" panose="020B0604020202020204" pitchFamily="34" charset="0"/>
              </a:rPr>
              <a:t>3</a:t>
            </a:r>
          </a:p>
        </p:txBody>
      </p:sp>
      <p:sp>
        <p:nvSpPr>
          <p:cNvPr id="41" name="Rectangle 40">
            <a:extLst>
              <a:ext uri="{FF2B5EF4-FFF2-40B4-BE49-F238E27FC236}">
                <a16:creationId xmlns:a16="http://schemas.microsoft.com/office/drawing/2014/main" id="{39F8321B-AB2A-D441-9C6F-1707DFAF3E68}"/>
              </a:ext>
            </a:extLst>
          </p:cNvPr>
          <p:cNvSpPr/>
          <p:nvPr/>
        </p:nvSpPr>
        <p:spPr>
          <a:xfrm>
            <a:off x="5781790" y="2192425"/>
            <a:ext cx="729658" cy="646331"/>
          </a:xfrm>
          <a:prstGeom prst="rect">
            <a:avLst/>
          </a:prstGeom>
        </p:spPr>
        <p:txBody>
          <a:bodyPr wrap="square">
            <a:spAutoFit/>
          </a:bodyPr>
          <a:lstStyle/>
          <a:p>
            <a:pPr algn="ctr"/>
            <a:r>
              <a:rPr lang="en-US" sz="3600" b="1" dirty="0">
                <a:solidFill>
                  <a:schemeClr val="bg1"/>
                </a:solidFill>
                <a:latin typeface="Roboto" panose="02000000000000000000" pitchFamily="2" charset="0"/>
                <a:ea typeface="Roboto" panose="02000000000000000000" pitchFamily="2" charset="0"/>
                <a:cs typeface="Arial" panose="020B0604020202020204" pitchFamily="34" charset="0"/>
              </a:rPr>
              <a:t>4</a:t>
            </a:r>
          </a:p>
        </p:txBody>
      </p:sp>
      <p:sp>
        <p:nvSpPr>
          <p:cNvPr id="42" name="Rectangle 41">
            <a:extLst>
              <a:ext uri="{FF2B5EF4-FFF2-40B4-BE49-F238E27FC236}">
                <a16:creationId xmlns:a16="http://schemas.microsoft.com/office/drawing/2014/main" id="{058AED5D-B329-3747-B2BC-409675C2F2E0}"/>
              </a:ext>
            </a:extLst>
          </p:cNvPr>
          <p:cNvSpPr/>
          <p:nvPr/>
        </p:nvSpPr>
        <p:spPr>
          <a:xfrm>
            <a:off x="7340529" y="2192425"/>
            <a:ext cx="729658" cy="646331"/>
          </a:xfrm>
          <a:prstGeom prst="rect">
            <a:avLst/>
          </a:prstGeom>
        </p:spPr>
        <p:txBody>
          <a:bodyPr wrap="square">
            <a:spAutoFit/>
          </a:bodyPr>
          <a:lstStyle/>
          <a:p>
            <a:pPr algn="ctr"/>
            <a:r>
              <a:rPr lang="en-US" sz="3600" b="1" dirty="0">
                <a:solidFill>
                  <a:schemeClr val="bg1"/>
                </a:solidFill>
                <a:latin typeface="Roboto" panose="02000000000000000000" pitchFamily="2" charset="0"/>
                <a:ea typeface="Roboto" panose="02000000000000000000" pitchFamily="2" charset="0"/>
                <a:cs typeface="Arial" panose="020B0604020202020204" pitchFamily="34" charset="0"/>
              </a:rPr>
              <a:t>5</a:t>
            </a:r>
          </a:p>
        </p:txBody>
      </p:sp>
      <p:sp>
        <p:nvSpPr>
          <p:cNvPr id="43" name="Rectangle 42">
            <a:extLst>
              <a:ext uri="{FF2B5EF4-FFF2-40B4-BE49-F238E27FC236}">
                <a16:creationId xmlns:a16="http://schemas.microsoft.com/office/drawing/2014/main" id="{022892ED-E87A-834B-9CDD-1D0B6F5013B1}"/>
              </a:ext>
            </a:extLst>
          </p:cNvPr>
          <p:cNvSpPr/>
          <p:nvPr/>
        </p:nvSpPr>
        <p:spPr>
          <a:xfrm>
            <a:off x="8921134" y="2197085"/>
            <a:ext cx="729658" cy="646331"/>
          </a:xfrm>
          <a:prstGeom prst="rect">
            <a:avLst/>
          </a:prstGeom>
        </p:spPr>
        <p:txBody>
          <a:bodyPr wrap="square">
            <a:spAutoFit/>
          </a:bodyPr>
          <a:lstStyle/>
          <a:p>
            <a:pPr algn="ctr"/>
            <a:r>
              <a:rPr lang="en-US" sz="3600" b="1" dirty="0">
                <a:solidFill>
                  <a:schemeClr val="bg1"/>
                </a:solidFill>
                <a:latin typeface="Roboto" panose="02000000000000000000" pitchFamily="2" charset="0"/>
                <a:ea typeface="Roboto" panose="02000000000000000000" pitchFamily="2" charset="0"/>
                <a:cs typeface="Arial" panose="020B0604020202020204" pitchFamily="34" charset="0"/>
              </a:rPr>
              <a:t>6</a:t>
            </a:r>
          </a:p>
        </p:txBody>
      </p:sp>
      <p:sp>
        <p:nvSpPr>
          <p:cNvPr id="45" name="Rectangle 44">
            <a:extLst>
              <a:ext uri="{FF2B5EF4-FFF2-40B4-BE49-F238E27FC236}">
                <a16:creationId xmlns:a16="http://schemas.microsoft.com/office/drawing/2014/main" id="{74466B04-978E-BE4F-A41F-9983AC06BE30}"/>
              </a:ext>
            </a:extLst>
          </p:cNvPr>
          <p:cNvSpPr/>
          <p:nvPr/>
        </p:nvSpPr>
        <p:spPr>
          <a:xfrm>
            <a:off x="10477142" y="2192425"/>
            <a:ext cx="729658" cy="646331"/>
          </a:xfrm>
          <a:prstGeom prst="rect">
            <a:avLst/>
          </a:prstGeom>
        </p:spPr>
        <p:txBody>
          <a:bodyPr wrap="square">
            <a:spAutoFit/>
          </a:bodyPr>
          <a:lstStyle/>
          <a:p>
            <a:pPr algn="ctr"/>
            <a:r>
              <a:rPr lang="en-US" sz="3600" b="1" dirty="0">
                <a:solidFill>
                  <a:schemeClr val="bg1"/>
                </a:solidFill>
                <a:latin typeface="Roboto" panose="02000000000000000000" pitchFamily="2" charset="0"/>
                <a:ea typeface="Roboto" panose="02000000000000000000" pitchFamily="2" charset="0"/>
                <a:cs typeface="Arial" panose="020B0604020202020204" pitchFamily="34" charset="0"/>
              </a:rPr>
              <a:t>7</a:t>
            </a:r>
          </a:p>
        </p:txBody>
      </p:sp>
    </p:spTree>
    <p:extLst>
      <p:ext uri="{BB962C8B-B14F-4D97-AF65-F5344CB8AC3E}">
        <p14:creationId xmlns:p14="http://schemas.microsoft.com/office/powerpoint/2010/main" val="3805855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FBEDE2-F630-3A4E-932C-64824AC5B2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31B73C7-C986-7041-8120-E0D73CFF9014}"/>
              </a:ext>
            </a:extLst>
          </p:cNvPr>
          <p:cNvSpPr/>
          <p:nvPr/>
        </p:nvSpPr>
        <p:spPr>
          <a:xfrm>
            <a:off x="0" y="0"/>
            <a:ext cx="12192000" cy="6858001"/>
          </a:xfrm>
          <a:prstGeom prst="rect">
            <a:avLst/>
          </a:prstGeom>
          <a:solidFill>
            <a:srgbClr val="1F3D7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C0BCE1-9E74-5546-A90B-4723C4766905}"/>
              </a:ext>
            </a:extLst>
          </p:cNvPr>
          <p:cNvSpPr/>
          <p:nvPr/>
        </p:nvSpPr>
        <p:spPr>
          <a:xfrm>
            <a:off x="3398042" y="2921168"/>
            <a:ext cx="5395913" cy="1015663"/>
          </a:xfrm>
          <a:prstGeom prst="rect">
            <a:avLst/>
          </a:prstGeom>
        </p:spPr>
        <p:txBody>
          <a:bodyPr wrap="square">
            <a:spAutoFit/>
          </a:bodyPr>
          <a:lstStyle/>
          <a:p>
            <a:pPr algn="ctr"/>
            <a:r>
              <a:rPr lang="en-US" sz="6000" b="1" dirty="0">
                <a:solidFill>
                  <a:schemeClr val="bg1"/>
                </a:solidFill>
                <a:latin typeface="Roboto" panose="02000000000000000000" pitchFamily="2" charset="0"/>
                <a:ea typeface="Roboto" panose="02000000000000000000" pitchFamily="2" charset="0"/>
                <a:cs typeface="Arial" panose="020B0604020202020204" pitchFamily="34" charset="0"/>
              </a:rPr>
              <a:t>Thank You!</a:t>
            </a:r>
          </a:p>
        </p:txBody>
      </p:sp>
      <p:pic>
        <p:nvPicPr>
          <p:cNvPr id="6" name="Picture 5">
            <a:extLst>
              <a:ext uri="{FF2B5EF4-FFF2-40B4-BE49-F238E27FC236}">
                <a16:creationId xmlns:a16="http://schemas.microsoft.com/office/drawing/2014/main" id="{BA965ED5-82E4-684B-A5C4-98DD1E3D20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0" r="-791"/>
          <a:stretch/>
        </p:blipFill>
        <p:spPr>
          <a:xfrm>
            <a:off x="4678326" y="4677660"/>
            <a:ext cx="2424223" cy="1828800"/>
          </a:xfrm>
          <a:prstGeom prst="rect">
            <a:avLst/>
          </a:prstGeom>
        </p:spPr>
      </p:pic>
    </p:spTree>
    <p:extLst>
      <p:ext uri="{BB962C8B-B14F-4D97-AF65-F5344CB8AC3E}">
        <p14:creationId xmlns:p14="http://schemas.microsoft.com/office/powerpoint/2010/main" val="3406711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26D46F7-02DA-0D4C-8D03-02EA446FD632}"/>
              </a:ext>
            </a:extLst>
          </p:cNvPr>
          <p:cNvSpPr/>
          <p:nvPr/>
        </p:nvSpPr>
        <p:spPr>
          <a:xfrm>
            <a:off x="4217906" y="2498042"/>
            <a:ext cx="3176587" cy="181678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D524963-A491-7F40-B4D4-DFA6D70C7F6F}"/>
              </a:ext>
            </a:extLst>
          </p:cNvPr>
          <p:cNvSpPr/>
          <p:nvPr/>
        </p:nvSpPr>
        <p:spPr>
          <a:xfrm>
            <a:off x="810338" y="2498042"/>
            <a:ext cx="3176587" cy="1816784"/>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E0C2BE4-B7F5-B142-BC0F-65CF3BC30BC3}"/>
              </a:ext>
            </a:extLst>
          </p:cNvPr>
          <p:cNvSpPr/>
          <p:nvPr/>
        </p:nvSpPr>
        <p:spPr>
          <a:xfrm>
            <a:off x="4221525" y="2498042"/>
            <a:ext cx="3172968" cy="1819656"/>
          </a:xfrm>
          <a:prstGeom prst="rect">
            <a:avLst/>
          </a:prstGeom>
          <a:solidFill>
            <a:srgbClr val="1F3D7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A5E80D6-B221-1B4A-81B4-25F0CE6F88AB}"/>
              </a:ext>
            </a:extLst>
          </p:cNvPr>
          <p:cNvSpPr/>
          <p:nvPr/>
        </p:nvSpPr>
        <p:spPr>
          <a:xfrm>
            <a:off x="810338" y="2498042"/>
            <a:ext cx="3172968" cy="1819656"/>
          </a:xfrm>
          <a:prstGeom prst="rect">
            <a:avLst/>
          </a:prstGeom>
          <a:solidFill>
            <a:srgbClr val="1F3D7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3FC8325-D09D-6C49-8FEF-C20FCFBF6DB3}"/>
              </a:ext>
            </a:extLst>
          </p:cNvPr>
          <p:cNvSpPr/>
          <p:nvPr/>
        </p:nvSpPr>
        <p:spPr>
          <a:xfrm>
            <a:off x="810338" y="4584017"/>
            <a:ext cx="3176587" cy="1816784"/>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CCACCBC-E37B-0941-B140-29AC30A8BA69}"/>
              </a:ext>
            </a:extLst>
          </p:cNvPr>
          <p:cNvSpPr/>
          <p:nvPr/>
        </p:nvSpPr>
        <p:spPr>
          <a:xfrm>
            <a:off x="4217906" y="4584017"/>
            <a:ext cx="3176587" cy="1816784"/>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7ADBFE8-3A03-524B-ABB9-87C64D13B832}"/>
              </a:ext>
            </a:extLst>
          </p:cNvPr>
          <p:cNvSpPr/>
          <p:nvPr/>
        </p:nvSpPr>
        <p:spPr>
          <a:xfrm>
            <a:off x="7625474" y="4586889"/>
            <a:ext cx="3176587" cy="1816784"/>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B042E8D-9B23-1343-A2EE-0CEF1257B44B}"/>
              </a:ext>
            </a:extLst>
          </p:cNvPr>
          <p:cNvSpPr/>
          <p:nvPr/>
        </p:nvSpPr>
        <p:spPr>
          <a:xfrm>
            <a:off x="7629093" y="4584017"/>
            <a:ext cx="3172968" cy="1819656"/>
          </a:xfrm>
          <a:prstGeom prst="rect">
            <a:avLst/>
          </a:prstGeom>
          <a:solidFill>
            <a:srgbClr val="1F3D7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98BC95-DD24-6A46-AAFE-C6C773368933}"/>
              </a:ext>
            </a:extLst>
          </p:cNvPr>
          <p:cNvSpPr/>
          <p:nvPr/>
        </p:nvSpPr>
        <p:spPr>
          <a:xfrm>
            <a:off x="4221525" y="4581145"/>
            <a:ext cx="3172968" cy="1819656"/>
          </a:xfrm>
          <a:prstGeom prst="rect">
            <a:avLst/>
          </a:prstGeom>
          <a:solidFill>
            <a:srgbClr val="1F3D7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A73452A-A4EB-6641-939D-65B2DD2F9A1D}"/>
              </a:ext>
            </a:extLst>
          </p:cNvPr>
          <p:cNvSpPr/>
          <p:nvPr/>
        </p:nvSpPr>
        <p:spPr>
          <a:xfrm>
            <a:off x="813957" y="4581145"/>
            <a:ext cx="3172968" cy="1819656"/>
          </a:xfrm>
          <a:prstGeom prst="rect">
            <a:avLst/>
          </a:prstGeom>
          <a:solidFill>
            <a:srgbClr val="1F3D7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92561B8-7079-284C-BEC2-A267F3F26119}"/>
              </a:ext>
            </a:extLst>
          </p:cNvPr>
          <p:cNvSpPr/>
          <p:nvPr/>
        </p:nvSpPr>
        <p:spPr>
          <a:xfrm>
            <a:off x="7625474" y="2498042"/>
            <a:ext cx="3176587" cy="1816784"/>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229FB8C-DDBB-C749-9851-FCE07C02F8D2}"/>
              </a:ext>
            </a:extLst>
          </p:cNvPr>
          <p:cNvSpPr/>
          <p:nvPr/>
        </p:nvSpPr>
        <p:spPr>
          <a:xfrm>
            <a:off x="7629093" y="2498042"/>
            <a:ext cx="3172968" cy="1819656"/>
          </a:xfrm>
          <a:prstGeom prst="rect">
            <a:avLst/>
          </a:prstGeom>
          <a:solidFill>
            <a:srgbClr val="1F3D7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5DE1FA6-8066-5546-8FA7-1131EF3E966C}"/>
              </a:ext>
            </a:extLst>
          </p:cNvPr>
          <p:cNvSpPr txBox="1"/>
          <p:nvPr/>
        </p:nvSpPr>
        <p:spPr>
          <a:xfrm>
            <a:off x="714372" y="1580783"/>
            <a:ext cx="7672391" cy="400110"/>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On-site solar with no upfront capital cost for: </a:t>
            </a:r>
          </a:p>
        </p:txBody>
      </p:sp>
      <p:sp>
        <p:nvSpPr>
          <p:cNvPr id="21" name="Rectangle 20">
            <a:extLst>
              <a:ext uri="{FF2B5EF4-FFF2-40B4-BE49-F238E27FC236}">
                <a16:creationId xmlns:a16="http://schemas.microsoft.com/office/drawing/2014/main" id="{830E97DB-2826-B244-BEBA-FE6C11EF3CFC}"/>
              </a:ext>
            </a:extLst>
          </p:cNvPr>
          <p:cNvSpPr/>
          <p:nvPr/>
        </p:nvSpPr>
        <p:spPr>
          <a:xfrm>
            <a:off x="714372" y="525533"/>
            <a:ext cx="406846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WHO WE SERVE</a:t>
            </a:r>
          </a:p>
        </p:txBody>
      </p:sp>
      <p:cxnSp>
        <p:nvCxnSpPr>
          <p:cNvPr id="10" name="Straight Connector 9">
            <a:extLst>
              <a:ext uri="{FF2B5EF4-FFF2-40B4-BE49-F238E27FC236}">
                <a16:creationId xmlns:a16="http://schemas.microsoft.com/office/drawing/2014/main" id="{6DB953F4-B334-254A-BB3C-1F0A35ED47D9}"/>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AD17DF8-8708-3648-88F1-05CFBAEA8401}"/>
              </a:ext>
            </a:extLst>
          </p:cNvPr>
          <p:cNvSpPr txBox="1"/>
          <p:nvPr/>
        </p:nvSpPr>
        <p:spPr>
          <a:xfrm>
            <a:off x="1440385" y="3244334"/>
            <a:ext cx="1916489" cy="369332"/>
          </a:xfrm>
          <a:prstGeom prst="rect">
            <a:avLst/>
          </a:prstGeom>
          <a:noFill/>
        </p:spPr>
        <p:txBody>
          <a:bodyPr wrap="square" rtlCol="0">
            <a:spAutoFit/>
          </a:bodyPr>
          <a:lstStyle/>
          <a:p>
            <a:pPr algn="ctr"/>
            <a:r>
              <a:rPr lang="en-US" dirty="0">
                <a:solidFill>
                  <a:schemeClr val="bg1"/>
                </a:solidFill>
                <a:latin typeface="Roboto" panose="02000000000000000000" pitchFamily="2" charset="0"/>
                <a:ea typeface="Roboto" panose="02000000000000000000" pitchFamily="2" charset="0"/>
              </a:rPr>
              <a:t>K-12 SCHOOLS</a:t>
            </a:r>
          </a:p>
        </p:txBody>
      </p:sp>
      <p:sp>
        <p:nvSpPr>
          <p:cNvPr id="14" name="Rectangle 13">
            <a:extLst>
              <a:ext uri="{FF2B5EF4-FFF2-40B4-BE49-F238E27FC236}">
                <a16:creationId xmlns:a16="http://schemas.microsoft.com/office/drawing/2014/main" id="{27B44BBC-99DA-DE4A-80CE-552524C8AA84}"/>
              </a:ext>
            </a:extLst>
          </p:cNvPr>
          <p:cNvSpPr/>
          <p:nvPr/>
        </p:nvSpPr>
        <p:spPr>
          <a:xfrm>
            <a:off x="4981292" y="3244334"/>
            <a:ext cx="1649811" cy="369332"/>
          </a:xfrm>
          <a:prstGeom prst="rect">
            <a:avLst/>
          </a:prstGeom>
        </p:spPr>
        <p:txBody>
          <a:bodyPr wrap="none">
            <a:spAutoFit/>
          </a:bodyPr>
          <a:lstStyle/>
          <a:p>
            <a:pPr algn="ctr"/>
            <a:r>
              <a:rPr lang="en-US" dirty="0">
                <a:solidFill>
                  <a:schemeClr val="bg1"/>
                </a:solidFill>
                <a:latin typeface="Roboto" panose="02000000000000000000" pitchFamily="2" charset="0"/>
                <a:ea typeface="Roboto" panose="02000000000000000000" pitchFamily="2" charset="0"/>
              </a:rPr>
              <a:t>UNIVERSITIES</a:t>
            </a:r>
          </a:p>
        </p:txBody>
      </p:sp>
      <p:sp>
        <p:nvSpPr>
          <p:cNvPr id="16" name="TextBox 15">
            <a:extLst>
              <a:ext uri="{FF2B5EF4-FFF2-40B4-BE49-F238E27FC236}">
                <a16:creationId xmlns:a16="http://schemas.microsoft.com/office/drawing/2014/main" id="{8BB55473-C970-3448-B0BC-BDFBA95D7212}"/>
              </a:ext>
            </a:extLst>
          </p:cNvPr>
          <p:cNvSpPr txBox="1"/>
          <p:nvPr/>
        </p:nvSpPr>
        <p:spPr>
          <a:xfrm>
            <a:off x="8513093" y="3244334"/>
            <a:ext cx="1401345" cy="369332"/>
          </a:xfrm>
          <a:prstGeom prst="rect">
            <a:avLst/>
          </a:prstGeom>
          <a:noFill/>
        </p:spPr>
        <p:txBody>
          <a:bodyPr wrap="none" rtlCol="0">
            <a:spAutoFit/>
          </a:bodyPr>
          <a:lstStyle/>
          <a:p>
            <a:pPr algn="ctr"/>
            <a:r>
              <a:rPr lang="en-US" dirty="0">
                <a:solidFill>
                  <a:schemeClr val="bg1"/>
                </a:solidFill>
                <a:latin typeface="Roboto" panose="02000000000000000000" pitchFamily="2" charset="0"/>
                <a:ea typeface="Roboto" panose="02000000000000000000" pitchFamily="2" charset="0"/>
              </a:rPr>
              <a:t>HOSPITALS</a:t>
            </a:r>
          </a:p>
        </p:txBody>
      </p:sp>
      <p:sp>
        <p:nvSpPr>
          <p:cNvPr id="17" name="Rectangle 16">
            <a:extLst>
              <a:ext uri="{FF2B5EF4-FFF2-40B4-BE49-F238E27FC236}">
                <a16:creationId xmlns:a16="http://schemas.microsoft.com/office/drawing/2014/main" id="{4240BF32-25B5-694C-82FB-DBA6A13AC17F}"/>
              </a:ext>
            </a:extLst>
          </p:cNvPr>
          <p:cNvSpPr/>
          <p:nvPr/>
        </p:nvSpPr>
        <p:spPr>
          <a:xfrm>
            <a:off x="1468729" y="5307743"/>
            <a:ext cx="1859803" cy="369332"/>
          </a:xfrm>
          <a:prstGeom prst="rect">
            <a:avLst/>
          </a:prstGeom>
        </p:spPr>
        <p:txBody>
          <a:bodyPr wrap="none">
            <a:spAutoFit/>
          </a:bodyPr>
          <a:lstStyle/>
          <a:p>
            <a:pPr algn="ctr"/>
            <a:r>
              <a:rPr lang="en-US" dirty="0">
                <a:solidFill>
                  <a:schemeClr val="bg1"/>
                </a:solidFill>
                <a:latin typeface="Roboto" panose="02000000000000000000" pitchFamily="2" charset="0"/>
                <a:ea typeface="Roboto" panose="02000000000000000000" pitchFamily="2" charset="0"/>
              </a:rPr>
              <a:t>GOVERNMENTS</a:t>
            </a:r>
          </a:p>
        </p:txBody>
      </p:sp>
      <p:sp>
        <p:nvSpPr>
          <p:cNvPr id="18" name="Rectangle 17">
            <a:extLst>
              <a:ext uri="{FF2B5EF4-FFF2-40B4-BE49-F238E27FC236}">
                <a16:creationId xmlns:a16="http://schemas.microsoft.com/office/drawing/2014/main" id="{03485617-C919-B341-9869-2515BB2066C2}"/>
              </a:ext>
            </a:extLst>
          </p:cNvPr>
          <p:cNvSpPr/>
          <p:nvPr/>
        </p:nvSpPr>
        <p:spPr>
          <a:xfrm>
            <a:off x="5049420" y="5307743"/>
            <a:ext cx="1513556" cy="369332"/>
          </a:xfrm>
          <a:prstGeom prst="rect">
            <a:avLst/>
          </a:prstGeom>
        </p:spPr>
        <p:txBody>
          <a:bodyPr wrap="none">
            <a:spAutoFit/>
          </a:bodyPr>
          <a:lstStyle/>
          <a:p>
            <a:pPr algn="ctr"/>
            <a:r>
              <a:rPr lang="en-US" dirty="0">
                <a:solidFill>
                  <a:schemeClr val="bg1"/>
                </a:solidFill>
                <a:latin typeface="Roboto" panose="02000000000000000000" pitchFamily="2" charset="0"/>
                <a:ea typeface="Roboto" panose="02000000000000000000" pitchFamily="2" charset="0"/>
              </a:rPr>
              <a:t>BUSINESSES</a:t>
            </a:r>
          </a:p>
        </p:txBody>
      </p:sp>
      <p:sp>
        <p:nvSpPr>
          <p:cNvPr id="15" name="Rectangle 14">
            <a:extLst>
              <a:ext uri="{FF2B5EF4-FFF2-40B4-BE49-F238E27FC236}">
                <a16:creationId xmlns:a16="http://schemas.microsoft.com/office/drawing/2014/main" id="{ED161063-B2BE-9A42-911C-B2EA9AE8A23C}"/>
              </a:ext>
            </a:extLst>
          </p:cNvPr>
          <p:cNvSpPr/>
          <p:nvPr/>
        </p:nvSpPr>
        <p:spPr>
          <a:xfrm>
            <a:off x="8196973" y="5169243"/>
            <a:ext cx="2033587" cy="646331"/>
          </a:xfrm>
          <a:prstGeom prst="rect">
            <a:avLst/>
          </a:prstGeom>
        </p:spPr>
        <p:txBody>
          <a:bodyPr wrap="square">
            <a:spAutoFit/>
          </a:bodyPr>
          <a:lstStyle/>
          <a:p>
            <a:pPr algn="ctr"/>
            <a:r>
              <a:rPr lang="en-US" dirty="0">
                <a:solidFill>
                  <a:schemeClr val="bg1"/>
                </a:solidFill>
                <a:latin typeface="Roboto" panose="02000000000000000000" pitchFamily="2" charset="0"/>
                <a:ea typeface="Roboto" panose="02000000000000000000" pitchFamily="2" charset="0"/>
              </a:rPr>
              <a:t>COLD-STORAGE WAREHOUSES</a:t>
            </a:r>
          </a:p>
        </p:txBody>
      </p:sp>
    </p:spTree>
    <p:extLst>
      <p:ext uri="{BB962C8B-B14F-4D97-AF65-F5344CB8AC3E}">
        <p14:creationId xmlns:p14="http://schemas.microsoft.com/office/powerpoint/2010/main" val="115639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3D3E9-F36C-3D49-86EA-7BD0D5A0EEDE}"/>
              </a:ext>
            </a:extLst>
          </p:cNvPr>
          <p:cNvSpPr/>
          <p:nvPr/>
        </p:nvSpPr>
        <p:spPr>
          <a:xfrm>
            <a:off x="714372" y="525533"/>
            <a:ext cx="406846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HOW WE DO IT</a:t>
            </a:r>
          </a:p>
        </p:txBody>
      </p:sp>
      <p:cxnSp>
        <p:nvCxnSpPr>
          <p:cNvPr id="11" name="Straight Connector 10">
            <a:extLst>
              <a:ext uri="{FF2B5EF4-FFF2-40B4-BE49-F238E27FC236}">
                <a16:creationId xmlns:a16="http://schemas.microsoft.com/office/drawing/2014/main" id="{AD753A2B-90C0-6E41-B0DB-1871D0EDBE0E}"/>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89D035E-D4B4-574C-8524-833A22694E82}"/>
              </a:ext>
            </a:extLst>
          </p:cNvPr>
          <p:cNvSpPr/>
          <p:nvPr/>
        </p:nvSpPr>
        <p:spPr>
          <a:xfrm>
            <a:off x="2163767" y="4635732"/>
            <a:ext cx="1083951" cy="400110"/>
          </a:xfrm>
          <a:prstGeom prst="rect">
            <a:avLst/>
          </a:prstGeom>
        </p:spPr>
        <p:txBody>
          <a:bodyPr wrap="none">
            <a:spAutoFit/>
          </a:bodyPr>
          <a:lstStyle/>
          <a:p>
            <a:pPr algn="ctr"/>
            <a:r>
              <a:rPr lang="en-US" sz="2000" b="1" cap="all" dirty="0">
                <a:solidFill>
                  <a:srgbClr val="0A90C9"/>
                </a:solidFill>
                <a:latin typeface="Roboto Condensed" panose="02000000000000000000" pitchFamily="2" charset="0"/>
              </a:rPr>
              <a:t>design</a:t>
            </a:r>
            <a:endParaRPr lang="en-US" b="1" cap="all" dirty="0">
              <a:solidFill>
                <a:srgbClr val="0A90C9"/>
              </a:solidFill>
              <a:latin typeface="Roboto Condensed" panose="02000000000000000000" pitchFamily="2" charset="0"/>
            </a:endParaRPr>
          </a:p>
        </p:txBody>
      </p:sp>
      <p:sp>
        <p:nvSpPr>
          <p:cNvPr id="17" name="Rectangle 16">
            <a:extLst>
              <a:ext uri="{FF2B5EF4-FFF2-40B4-BE49-F238E27FC236}">
                <a16:creationId xmlns:a16="http://schemas.microsoft.com/office/drawing/2014/main" id="{16EFC63F-8FB5-1C4F-9D89-FABCC5590A56}"/>
              </a:ext>
            </a:extLst>
          </p:cNvPr>
          <p:cNvSpPr/>
          <p:nvPr/>
        </p:nvSpPr>
        <p:spPr>
          <a:xfrm>
            <a:off x="8248030" y="4635732"/>
            <a:ext cx="1857355" cy="1015663"/>
          </a:xfrm>
          <a:prstGeom prst="rect">
            <a:avLst/>
          </a:prstGeom>
        </p:spPr>
        <p:txBody>
          <a:bodyPr wrap="square">
            <a:spAutoFit/>
          </a:bodyPr>
          <a:lstStyle/>
          <a:p>
            <a:pPr algn="ctr"/>
            <a:r>
              <a:rPr lang="en-US" sz="2000" b="1" cap="all" dirty="0">
                <a:solidFill>
                  <a:srgbClr val="0A90C9"/>
                </a:solidFill>
                <a:latin typeface="Roboto Condensed" panose="02000000000000000000" pitchFamily="2" charset="0"/>
              </a:rPr>
              <a:t>BUILD, OWN, OPERATE &amp; MAINTAIN</a:t>
            </a:r>
            <a:endParaRPr lang="en-US" b="1" cap="all" dirty="0">
              <a:solidFill>
                <a:srgbClr val="0A90C9"/>
              </a:solidFill>
              <a:latin typeface="Roboto Condensed" panose="02000000000000000000" pitchFamily="2" charset="0"/>
            </a:endParaRPr>
          </a:p>
        </p:txBody>
      </p:sp>
      <p:pic>
        <p:nvPicPr>
          <p:cNvPr id="19" name="Picture 18">
            <a:extLst>
              <a:ext uri="{FF2B5EF4-FFF2-40B4-BE49-F238E27FC236}">
                <a16:creationId xmlns:a16="http://schemas.microsoft.com/office/drawing/2014/main" id="{CFF74F80-7E7F-314D-8B77-3AADCAF610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70447" y="3226032"/>
            <a:ext cx="1409700" cy="1409700"/>
          </a:xfrm>
          <a:prstGeom prst="rect">
            <a:avLst/>
          </a:prstGeom>
        </p:spPr>
      </p:pic>
      <p:pic>
        <p:nvPicPr>
          <p:cNvPr id="20" name="Picture 19">
            <a:extLst>
              <a:ext uri="{FF2B5EF4-FFF2-40B4-BE49-F238E27FC236}">
                <a16:creationId xmlns:a16="http://schemas.microsoft.com/office/drawing/2014/main" id="{D0B077A8-265E-AC43-B0B2-644FE435D6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00891" y="3226032"/>
            <a:ext cx="1409700" cy="1409700"/>
          </a:xfrm>
          <a:prstGeom prst="rect">
            <a:avLst/>
          </a:prstGeom>
        </p:spPr>
      </p:pic>
      <p:sp>
        <p:nvSpPr>
          <p:cNvPr id="23" name="Rectangle 22">
            <a:extLst>
              <a:ext uri="{FF2B5EF4-FFF2-40B4-BE49-F238E27FC236}">
                <a16:creationId xmlns:a16="http://schemas.microsoft.com/office/drawing/2014/main" id="{16DE405E-10CA-5046-8F1D-D063D13F3009}"/>
              </a:ext>
            </a:extLst>
          </p:cNvPr>
          <p:cNvSpPr/>
          <p:nvPr/>
        </p:nvSpPr>
        <p:spPr>
          <a:xfrm>
            <a:off x="2340912" y="2392950"/>
            <a:ext cx="729658" cy="923330"/>
          </a:xfrm>
          <a:prstGeom prst="rect">
            <a:avLst/>
          </a:prstGeom>
        </p:spPr>
        <p:txBody>
          <a:bodyPr wrap="square">
            <a:spAutoFit/>
          </a:bodyPr>
          <a:lstStyle/>
          <a:p>
            <a:pPr algn="ctr"/>
            <a:r>
              <a:rPr lang="en-US" sz="5400" b="1" dirty="0">
                <a:solidFill>
                  <a:srgbClr val="0A90C9"/>
                </a:solidFill>
                <a:latin typeface="Roboto" panose="02000000000000000000" pitchFamily="2" charset="0"/>
                <a:ea typeface="Roboto" panose="02000000000000000000" pitchFamily="2" charset="0"/>
                <a:cs typeface="Arial" panose="020B0604020202020204" pitchFamily="34" charset="0"/>
              </a:rPr>
              <a:t>1</a:t>
            </a:r>
          </a:p>
        </p:txBody>
      </p:sp>
      <p:sp>
        <p:nvSpPr>
          <p:cNvPr id="24" name="Rectangle 23">
            <a:extLst>
              <a:ext uri="{FF2B5EF4-FFF2-40B4-BE49-F238E27FC236}">
                <a16:creationId xmlns:a16="http://schemas.microsoft.com/office/drawing/2014/main" id="{B342D467-E031-3D4C-9F5E-DE634C418680}"/>
              </a:ext>
            </a:extLst>
          </p:cNvPr>
          <p:cNvSpPr/>
          <p:nvPr/>
        </p:nvSpPr>
        <p:spPr>
          <a:xfrm>
            <a:off x="5687784" y="2314574"/>
            <a:ext cx="729658" cy="923330"/>
          </a:xfrm>
          <a:prstGeom prst="rect">
            <a:avLst/>
          </a:prstGeom>
        </p:spPr>
        <p:txBody>
          <a:bodyPr wrap="square">
            <a:spAutoFit/>
          </a:bodyPr>
          <a:lstStyle/>
          <a:p>
            <a:pPr algn="ctr"/>
            <a:r>
              <a:rPr lang="en-US" sz="5400" b="1" dirty="0">
                <a:solidFill>
                  <a:srgbClr val="0A90C9"/>
                </a:solidFill>
                <a:latin typeface="Roboto" panose="02000000000000000000" pitchFamily="2" charset="0"/>
                <a:ea typeface="Roboto" panose="02000000000000000000" pitchFamily="2" charset="0"/>
                <a:cs typeface="Arial" panose="020B0604020202020204" pitchFamily="34" charset="0"/>
              </a:rPr>
              <a:t>2</a:t>
            </a:r>
          </a:p>
        </p:txBody>
      </p:sp>
      <p:sp>
        <p:nvSpPr>
          <p:cNvPr id="25" name="Rectangle 24">
            <a:extLst>
              <a:ext uri="{FF2B5EF4-FFF2-40B4-BE49-F238E27FC236}">
                <a16:creationId xmlns:a16="http://schemas.microsoft.com/office/drawing/2014/main" id="{9CA8CA87-E5C9-7E45-8BF4-96C2D07D7A69}"/>
              </a:ext>
            </a:extLst>
          </p:cNvPr>
          <p:cNvSpPr/>
          <p:nvPr/>
        </p:nvSpPr>
        <p:spPr>
          <a:xfrm>
            <a:off x="8810468" y="2392951"/>
            <a:ext cx="729658" cy="923330"/>
          </a:xfrm>
          <a:prstGeom prst="rect">
            <a:avLst/>
          </a:prstGeom>
        </p:spPr>
        <p:txBody>
          <a:bodyPr wrap="square">
            <a:spAutoFit/>
          </a:bodyPr>
          <a:lstStyle/>
          <a:p>
            <a:pPr algn="ctr"/>
            <a:r>
              <a:rPr lang="en-US" sz="5400" b="1" dirty="0">
                <a:solidFill>
                  <a:srgbClr val="0A90C9"/>
                </a:solidFill>
                <a:latin typeface="Roboto" panose="02000000000000000000" pitchFamily="2" charset="0"/>
                <a:ea typeface="Roboto" panose="02000000000000000000" pitchFamily="2" charset="0"/>
                <a:cs typeface="Arial" panose="020B0604020202020204" pitchFamily="34" charset="0"/>
              </a:rPr>
              <a:t>3</a:t>
            </a:r>
          </a:p>
        </p:txBody>
      </p:sp>
      <p:cxnSp>
        <p:nvCxnSpPr>
          <p:cNvPr id="26" name="Straight Connector 25">
            <a:extLst>
              <a:ext uri="{FF2B5EF4-FFF2-40B4-BE49-F238E27FC236}">
                <a16:creationId xmlns:a16="http://schemas.microsoft.com/office/drawing/2014/main" id="{22D87E5D-147F-804F-BC7E-76FEF1A77466}"/>
              </a:ext>
            </a:extLst>
          </p:cNvPr>
          <p:cNvCxnSpPr>
            <a:cxnSpLocks/>
          </p:cNvCxnSpPr>
          <p:nvPr/>
        </p:nvCxnSpPr>
        <p:spPr>
          <a:xfrm>
            <a:off x="4345193" y="2314575"/>
            <a:ext cx="0" cy="3336820"/>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C533E7-BE2D-C74F-8EE9-785E9CA8AB5C}"/>
              </a:ext>
            </a:extLst>
          </p:cNvPr>
          <p:cNvCxnSpPr>
            <a:cxnSpLocks/>
          </p:cNvCxnSpPr>
          <p:nvPr/>
        </p:nvCxnSpPr>
        <p:spPr>
          <a:xfrm>
            <a:off x="7768331" y="2314575"/>
            <a:ext cx="0" cy="3336820"/>
          </a:xfrm>
          <a:prstGeom prst="line">
            <a:avLst/>
          </a:prstGeom>
          <a:ln w="19050">
            <a:solidFill>
              <a:srgbClr val="0A90C9"/>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BC02A18-A681-414B-B932-41D677B9A6BC}"/>
              </a:ext>
            </a:extLst>
          </p:cNvPr>
          <p:cNvGrpSpPr/>
          <p:nvPr/>
        </p:nvGrpSpPr>
        <p:grpSpPr>
          <a:xfrm>
            <a:off x="5347763" y="3226032"/>
            <a:ext cx="1409700" cy="1809810"/>
            <a:chOff x="5360463" y="3226032"/>
            <a:chExt cx="1409700" cy="1809810"/>
          </a:xfrm>
        </p:grpSpPr>
        <p:sp>
          <p:nvSpPr>
            <p:cNvPr id="21" name="Rectangle 20">
              <a:extLst>
                <a:ext uri="{FF2B5EF4-FFF2-40B4-BE49-F238E27FC236}">
                  <a16:creationId xmlns:a16="http://schemas.microsoft.com/office/drawing/2014/main" id="{F7B8D391-9F5F-9648-B5A0-06899B19CB7D}"/>
                </a:ext>
              </a:extLst>
            </p:cNvPr>
            <p:cNvSpPr/>
            <p:nvPr/>
          </p:nvSpPr>
          <p:spPr>
            <a:xfrm>
              <a:off x="5440783" y="4635732"/>
              <a:ext cx="1249060" cy="400110"/>
            </a:xfrm>
            <a:prstGeom prst="rect">
              <a:avLst/>
            </a:prstGeom>
          </p:spPr>
          <p:txBody>
            <a:bodyPr wrap="none">
              <a:spAutoFit/>
            </a:bodyPr>
            <a:lstStyle/>
            <a:p>
              <a:pPr algn="ctr"/>
              <a:r>
                <a:rPr lang="en-US" sz="2000" b="1" cap="all" dirty="0">
                  <a:solidFill>
                    <a:srgbClr val="0A90C9"/>
                  </a:solidFill>
                  <a:latin typeface="Roboto Condensed" panose="02000000000000000000" pitchFamily="2" charset="0"/>
                </a:rPr>
                <a:t>FINANCE</a:t>
              </a:r>
              <a:endParaRPr lang="en-US" b="1" cap="all" dirty="0">
                <a:solidFill>
                  <a:srgbClr val="0A90C9"/>
                </a:solidFill>
                <a:latin typeface="Roboto Condensed" panose="02000000000000000000" pitchFamily="2" charset="0"/>
              </a:endParaRPr>
            </a:p>
          </p:txBody>
        </p:sp>
        <p:pic>
          <p:nvPicPr>
            <p:cNvPr id="22" name="Picture 21">
              <a:extLst>
                <a:ext uri="{FF2B5EF4-FFF2-40B4-BE49-F238E27FC236}">
                  <a16:creationId xmlns:a16="http://schemas.microsoft.com/office/drawing/2014/main" id="{E7D81C49-851A-A44E-928C-A811742F92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60463" y="3226032"/>
              <a:ext cx="1409700" cy="1409700"/>
            </a:xfrm>
            <a:prstGeom prst="rect">
              <a:avLst/>
            </a:prstGeom>
          </p:spPr>
        </p:pic>
      </p:grpSp>
    </p:spTree>
    <p:extLst>
      <p:ext uri="{BB962C8B-B14F-4D97-AF65-F5344CB8AC3E}">
        <p14:creationId xmlns:p14="http://schemas.microsoft.com/office/powerpoint/2010/main" val="3903943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DA8545-6C25-A442-85DB-E60ADF6C92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3452" y="3313141"/>
            <a:ext cx="5610773" cy="2651885"/>
          </a:xfrm>
          <a:prstGeom prst="rect">
            <a:avLst/>
          </a:prstGeom>
        </p:spPr>
      </p:pic>
      <p:cxnSp>
        <p:nvCxnSpPr>
          <p:cNvPr id="18" name="Straight Connector 17">
            <a:extLst>
              <a:ext uri="{FF2B5EF4-FFF2-40B4-BE49-F238E27FC236}">
                <a16:creationId xmlns:a16="http://schemas.microsoft.com/office/drawing/2014/main" id="{1261BD03-F891-2140-BFD5-7C5D829119AD}"/>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1FD46ED-130E-BA4A-A3D0-495BB9A28F10}"/>
              </a:ext>
            </a:extLst>
          </p:cNvPr>
          <p:cNvSpPr txBox="1"/>
          <p:nvPr/>
        </p:nvSpPr>
        <p:spPr>
          <a:xfrm>
            <a:off x="714372" y="1580783"/>
            <a:ext cx="10677528" cy="1077218"/>
          </a:xfrm>
          <a:prstGeom prst="rect">
            <a:avLst/>
          </a:prstGeom>
          <a:noFill/>
        </p:spPr>
        <p:txBody>
          <a:bodyPr wrap="square" rtlCol="0">
            <a:spAutoFit/>
          </a:bodyPr>
          <a:lstStyle/>
          <a:p>
            <a:r>
              <a:rPr lang="en-US" sz="1600" dirty="0">
                <a:latin typeface="Roboto" panose="02000000000000000000" pitchFamily="2" charset="0"/>
                <a:ea typeface="Roboto" panose="02000000000000000000" pitchFamily="2" charset="0"/>
              </a:rPr>
              <a:t>More solar panels are not always better. S</a:t>
            </a:r>
            <a:r>
              <a:rPr lang="en-US" sz="1600" baseline="30000" dirty="0">
                <a:latin typeface="Roboto" panose="02000000000000000000" pitchFamily="2" charset="0"/>
                <a:ea typeface="Roboto" panose="02000000000000000000" pitchFamily="2" charset="0"/>
              </a:rPr>
              <a:t>3</a:t>
            </a:r>
            <a:r>
              <a:rPr lang="en-US" sz="1600" dirty="0">
                <a:latin typeface="Roboto" panose="02000000000000000000" pitchFamily="2" charset="0"/>
                <a:ea typeface="Roboto" panose="02000000000000000000" pitchFamily="2" charset="0"/>
              </a:rPr>
              <a:t> Solar Systems Sizing, our unique and trademarked holistic approach, includes </a:t>
            </a:r>
            <a:r>
              <a:rPr lang="en-US" sz="1600" dirty="0" err="1">
                <a:latin typeface="Roboto" panose="02000000000000000000" pitchFamily="2" charset="0"/>
                <a:ea typeface="Roboto" panose="02000000000000000000" pitchFamily="2" charset="0"/>
              </a:rPr>
              <a:t>HelioScope</a:t>
            </a:r>
            <a:r>
              <a:rPr lang="en-US" sz="1600" dirty="0">
                <a:latin typeface="Roboto" panose="02000000000000000000" pitchFamily="2" charset="0"/>
                <a:ea typeface="Roboto" panose="02000000000000000000" pitchFamily="2" charset="0"/>
              </a:rPr>
              <a:t> analysis to optimize roof layout and system azimuth and tilt angle, roof warranty and structural analysis, building electrical system evaluation, customer electrical usage and peak demand analysis—so we maximize solar savings, not solar panels.</a:t>
            </a:r>
          </a:p>
        </p:txBody>
      </p:sp>
      <p:sp>
        <p:nvSpPr>
          <p:cNvPr id="7" name="TextBox 6">
            <a:extLst>
              <a:ext uri="{FF2B5EF4-FFF2-40B4-BE49-F238E27FC236}">
                <a16:creationId xmlns:a16="http://schemas.microsoft.com/office/drawing/2014/main" id="{B697F687-7F27-6241-92C8-4173BFFF1826}"/>
              </a:ext>
            </a:extLst>
          </p:cNvPr>
          <p:cNvSpPr txBox="1"/>
          <p:nvPr/>
        </p:nvSpPr>
        <p:spPr>
          <a:xfrm>
            <a:off x="714372" y="3313142"/>
            <a:ext cx="2673173" cy="461665"/>
          </a:xfrm>
          <a:prstGeom prst="rect">
            <a:avLst/>
          </a:prstGeom>
          <a:noFill/>
        </p:spPr>
        <p:txBody>
          <a:bodyPr wrap="square" rtlCol="0">
            <a:spAutoFit/>
          </a:bodyPr>
          <a:lstStyle/>
          <a:p>
            <a:r>
              <a:rPr lang="en-US" sz="1200" b="1" dirty="0">
                <a:solidFill>
                  <a:srgbClr val="0A90C9"/>
                </a:solidFill>
                <a:latin typeface="Roboto" panose="02000000000000000000" pitchFamily="2" charset="0"/>
                <a:ea typeface="Roboto" panose="02000000000000000000" pitchFamily="2" charset="0"/>
              </a:rPr>
              <a:t>SCENARIO A:</a:t>
            </a:r>
          </a:p>
          <a:p>
            <a:r>
              <a:rPr lang="en-US" sz="1200" b="1" dirty="0">
                <a:solidFill>
                  <a:srgbClr val="0A90C9"/>
                </a:solidFill>
                <a:latin typeface="Roboto" panose="02000000000000000000" pitchFamily="2" charset="0"/>
                <a:ea typeface="Roboto" panose="02000000000000000000" pitchFamily="2" charset="0"/>
              </a:rPr>
              <a:t>MAXIMIZING SOLAR PANELS</a:t>
            </a:r>
          </a:p>
        </p:txBody>
      </p:sp>
      <p:sp>
        <p:nvSpPr>
          <p:cNvPr id="8" name="TextBox 7">
            <a:extLst>
              <a:ext uri="{FF2B5EF4-FFF2-40B4-BE49-F238E27FC236}">
                <a16:creationId xmlns:a16="http://schemas.microsoft.com/office/drawing/2014/main" id="{850EF82E-68FE-964F-BFBB-B3A974E8A37D}"/>
              </a:ext>
            </a:extLst>
          </p:cNvPr>
          <p:cNvSpPr txBox="1"/>
          <p:nvPr/>
        </p:nvSpPr>
        <p:spPr>
          <a:xfrm>
            <a:off x="714372" y="5503361"/>
            <a:ext cx="2673173" cy="276999"/>
          </a:xfrm>
          <a:prstGeom prst="rect">
            <a:avLst/>
          </a:prstGeom>
          <a:noFill/>
        </p:spPr>
        <p:txBody>
          <a:bodyPr wrap="square" rtlCol="0">
            <a:spAutoFit/>
          </a:bodyPr>
          <a:lstStyle/>
          <a:p>
            <a:r>
              <a:rPr lang="en-US" sz="1200" b="1" dirty="0">
                <a:solidFill>
                  <a:schemeClr val="tx1">
                    <a:lumMod val="75000"/>
                    <a:lumOff val="25000"/>
                  </a:schemeClr>
                </a:solidFill>
                <a:latin typeface="Roboto" panose="02000000000000000000" pitchFamily="2" charset="0"/>
                <a:ea typeface="Roboto" panose="02000000000000000000" pitchFamily="2" charset="0"/>
              </a:rPr>
              <a:t>3,250 SOLAR PANELS</a:t>
            </a:r>
            <a:endParaRPr lang="en-US" sz="1200" b="1" dirty="0">
              <a:solidFill>
                <a:srgbClr val="1F3D7B"/>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69FDFEA7-BE4D-8D4D-A4B1-25C43DAC2CDE}"/>
              </a:ext>
            </a:extLst>
          </p:cNvPr>
          <p:cNvSpPr txBox="1"/>
          <p:nvPr/>
        </p:nvSpPr>
        <p:spPr>
          <a:xfrm>
            <a:off x="3299710" y="3313141"/>
            <a:ext cx="2681577" cy="461665"/>
          </a:xfrm>
          <a:prstGeom prst="rect">
            <a:avLst/>
          </a:prstGeom>
          <a:noFill/>
        </p:spPr>
        <p:txBody>
          <a:bodyPr wrap="square" rtlCol="0">
            <a:spAutoFit/>
          </a:bodyPr>
          <a:lstStyle/>
          <a:p>
            <a:r>
              <a:rPr lang="en-US" sz="1200" b="1" dirty="0">
                <a:solidFill>
                  <a:srgbClr val="0A90C9"/>
                </a:solidFill>
                <a:latin typeface="Roboto" panose="02000000000000000000" pitchFamily="2" charset="0"/>
                <a:ea typeface="Roboto" panose="02000000000000000000" pitchFamily="2" charset="0"/>
              </a:rPr>
              <a:t>SCENARIO B:</a:t>
            </a:r>
          </a:p>
          <a:p>
            <a:r>
              <a:rPr lang="en-US" sz="1200" b="1" dirty="0">
                <a:solidFill>
                  <a:srgbClr val="0A90C9"/>
                </a:solidFill>
                <a:latin typeface="Roboto" panose="02000000000000000000" pitchFamily="2" charset="0"/>
                <a:ea typeface="Roboto" panose="02000000000000000000" pitchFamily="2" charset="0"/>
              </a:rPr>
              <a:t>MAXIMIZING CUSTOMER SAVINGS</a:t>
            </a:r>
          </a:p>
        </p:txBody>
      </p:sp>
      <p:sp>
        <p:nvSpPr>
          <p:cNvPr id="10" name="TextBox 9">
            <a:extLst>
              <a:ext uri="{FF2B5EF4-FFF2-40B4-BE49-F238E27FC236}">
                <a16:creationId xmlns:a16="http://schemas.microsoft.com/office/drawing/2014/main" id="{AA91CFE9-CE10-8E4E-94BA-8CE790AC9026}"/>
              </a:ext>
            </a:extLst>
          </p:cNvPr>
          <p:cNvSpPr txBox="1"/>
          <p:nvPr/>
        </p:nvSpPr>
        <p:spPr>
          <a:xfrm>
            <a:off x="3299710" y="5500609"/>
            <a:ext cx="2681577" cy="276999"/>
          </a:xfrm>
          <a:prstGeom prst="rect">
            <a:avLst/>
          </a:prstGeom>
          <a:noFill/>
        </p:spPr>
        <p:txBody>
          <a:bodyPr wrap="square" rtlCol="0">
            <a:spAutoFit/>
          </a:bodyPr>
          <a:lstStyle/>
          <a:p>
            <a:r>
              <a:rPr lang="en-US" sz="1200" b="1" dirty="0">
                <a:solidFill>
                  <a:schemeClr val="tx1">
                    <a:lumMod val="75000"/>
                    <a:lumOff val="25000"/>
                  </a:schemeClr>
                </a:solidFill>
                <a:latin typeface="Roboto" panose="02000000000000000000" pitchFamily="2" charset="0"/>
                <a:ea typeface="Roboto" panose="02000000000000000000" pitchFamily="2" charset="0"/>
              </a:rPr>
              <a:t>1,938 SOLAR PANELS</a:t>
            </a:r>
            <a:endParaRPr lang="en-US" sz="1200" b="1" dirty="0">
              <a:solidFill>
                <a:srgbClr val="1F3D7B"/>
              </a:solidFill>
              <a:latin typeface="Roboto" panose="02000000000000000000" pitchFamily="2" charset="0"/>
              <a:ea typeface="Roboto" panose="02000000000000000000" pitchFamily="2" charset="0"/>
            </a:endParaRPr>
          </a:p>
        </p:txBody>
      </p:sp>
      <p:pic>
        <p:nvPicPr>
          <p:cNvPr id="11" name="Picture 10">
            <a:extLst>
              <a:ext uri="{FF2B5EF4-FFF2-40B4-BE49-F238E27FC236}">
                <a16:creationId xmlns:a16="http://schemas.microsoft.com/office/drawing/2014/main" id="{9D12C57F-CB4A-6246-9359-E6E87A913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0101" y="3822163"/>
            <a:ext cx="2420178" cy="1633841"/>
          </a:xfrm>
          <a:prstGeom prst="rect">
            <a:avLst/>
          </a:prstGeom>
        </p:spPr>
      </p:pic>
      <p:sp>
        <p:nvSpPr>
          <p:cNvPr id="12" name="TextBox 11">
            <a:extLst>
              <a:ext uri="{FF2B5EF4-FFF2-40B4-BE49-F238E27FC236}">
                <a16:creationId xmlns:a16="http://schemas.microsoft.com/office/drawing/2014/main" id="{F41EF794-348D-C142-B60D-CFE6F3AB8342}"/>
              </a:ext>
            </a:extLst>
          </p:cNvPr>
          <p:cNvSpPr txBox="1"/>
          <p:nvPr/>
        </p:nvSpPr>
        <p:spPr>
          <a:xfrm>
            <a:off x="714372" y="5688027"/>
            <a:ext cx="2673173" cy="276999"/>
          </a:xfrm>
          <a:prstGeom prst="rect">
            <a:avLst/>
          </a:prstGeom>
          <a:noFill/>
        </p:spPr>
        <p:txBody>
          <a:bodyPr wrap="square" rtlCol="0">
            <a:spAutoFit/>
          </a:bodyPr>
          <a:lstStyle/>
          <a:p>
            <a:r>
              <a:rPr lang="en-US" sz="1200" b="1" dirty="0">
                <a:solidFill>
                  <a:schemeClr val="tx1">
                    <a:lumMod val="75000"/>
                    <a:lumOff val="25000"/>
                  </a:schemeClr>
                </a:solidFill>
                <a:latin typeface="Roboto" panose="02000000000000000000" pitchFamily="2" charset="0"/>
                <a:ea typeface="Roboto" panose="02000000000000000000" pitchFamily="2" charset="0"/>
              </a:rPr>
              <a:t>ANNUAL SAVINGS </a:t>
            </a:r>
            <a:r>
              <a:rPr lang="en-US" sz="1200" b="1" dirty="0">
                <a:solidFill>
                  <a:srgbClr val="EF4136"/>
                </a:solidFill>
                <a:latin typeface="Roboto" panose="02000000000000000000" pitchFamily="2" charset="0"/>
                <a:ea typeface="Roboto" panose="02000000000000000000" pitchFamily="2" charset="0"/>
              </a:rPr>
              <a:t>-$27,357 </a:t>
            </a:r>
          </a:p>
        </p:txBody>
      </p:sp>
      <p:sp>
        <p:nvSpPr>
          <p:cNvPr id="13" name="TextBox 12">
            <a:extLst>
              <a:ext uri="{FF2B5EF4-FFF2-40B4-BE49-F238E27FC236}">
                <a16:creationId xmlns:a16="http://schemas.microsoft.com/office/drawing/2014/main" id="{55DE24DD-D2B3-054D-BEA7-8672323E8BE5}"/>
              </a:ext>
            </a:extLst>
          </p:cNvPr>
          <p:cNvSpPr txBox="1"/>
          <p:nvPr/>
        </p:nvSpPr>
        <p:spPr>
          <a:xfrm>
            <a:off x="3299710" y="5688027"/>
            <a:ext cx="2647971" cy="276999"/>
          </a:xfrm>
          <a:prstGeom prst="rect">
            <a:avLst/>
          </a:prstGeom>
          <a:noFill/>
        </p:spPr>
        <p:txBody>
          <a:bodyPr wrap="square" rtlCol="0">
            <a:spAutoFit/>
          </a:bodyPr>
          <a:lstStyle/>
          <a:p>
            <a:r>
              <a:rPr lang="en-US" sz="1200" b="1" dirty="0">
                <a:solidFill>
                  <a:schemeClr val="tx1">
                    <a:lumMod val="75000"/>
                    <a:lumOff val="25000"/>
                  </a:schemeClr>
                </a:solidFill>
                <a:latin typeface="Roboto" panose="02000000000000000000" pitchFamily="2" charset="0"/>
                <a:ea typeface="Roboto" panose="02000000000000000000" pitchFamily="2" charset="0"/>
              </a:rPr>
              <a:t>ANNUAL SAVINGS </a:t>
            </a:r>
            <a:r>
              <a:rPr lang="en-US" sz="1200" b="1" dirty="0">
                <a:solidFill>
                  <a:srgbClr val="1F3D7B"/>
                </a:solidFill>
                <a:latin typeface="Roboto" panose="02000000000000000000" pitchFamily="2" charset="0"/>
                <a:ea typeface="Roboto" panose="02000000000000000000" pitchFamily="2" charset="0"/>
              </a:rPr>
              <a:t>$5,233 </a:t>
            </a:r>
          </a:p>
        </p:txBody>
      </p:sp>
      <p:pic>
        <p:nvPicPr>
          <p:cNvPr id="14" name="Picture 13">
            <a:extLst>
              <a:ext uri="{FF2B5EF4-FFF2-40B4-BE49-F238E27FC236}">
                <a16:creationId xmlns:a16="http://schemas.microsoft.com/office/drawing/2014/main" id="{E6F6D3D7-217F-6D4E-A78F-EF3F231FEE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96839" y="3824054"/>
            <a:ext cx="2420178" cy="1631950"/>
          </a:xfrm>
          <a:prstGeom prst="rect">
            <a:avLst/>
          </a:prstGeom>
        </p:spPr>
      </p:pic>
      <p:sp>
        <p:nvSpPr>
          <p:cNvPr id="16" name="Rectangle 15">
            <a:extLst>
              <a:ext uri="{FF2B5EF4-FFF2-40B4-BE49-F238E27FC236}">
                <a16:creationId xmlns:a16="http://schemas.microsoft.com/office/drawing/2014/main" id="{F51963D3-02AE-DF4C-8871-31439DF60F39}"/>
              </a:ext>
            </a:extLst>
          </p:cNvPr>
          <p:cNvSpPr/>
          <p:nvPr/>
        </p:nvSpPr>
        <p:spPr>
          <a:xfrm>
            <a:off x="714372" y="525533"/>
            <a:ext cx="555647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HOW WE DESIGN</a:t>
            </a:r>
          </a:p>
        </p:txBody>
      </p:sp>
      <p:pic>
        <p:nvPicPr>
          <p:cNvPr id="19" name="Picture 18">
            <a:extLst>
              <a:ext uri="{FF2B5EF4-FFF2-40B4-BE49-F238E27FC236}">
                <a16:creationId xmlns:a16="http://schemas.microsoft.com/office/drawing/2014/main" id="{E7D0DBB8-4596-AA49-B8F6-C0DE0472BCD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75076" y="507361"/>
            <a:ext cx="682674" cy="682674"/>
          </a:xfrm>
          <a:prstGeom prst="rect">
            <a:avLst/>
          </a:prstGeom>
        </p:spPr>
      </p:pic>
    </p:spTree>
    <p:extLst>
      <p:ext uri="{BB962C8B-B14F-4D97-AF65-F5344CB8AC3E}">
        <p14:creationId xmlns:p14="http://schemas.microsoft.com/office/powerpoint/2010/main" val="4229129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CAF21C8-74A8-5546-8B9B-B29C254FD65C}"/>
              </a:ext>
            </a:extLst>
          </p:cNvPr>
          <p:cNvSpPr/>
          <p:nvPr/>
        </p:nvSpPr>
        <p:spPr>
          <a:xfrm>
            <a:off x="800100" y="4929779"/>
            <a:ext cx="10588752" cy="50292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78AB0F-5401-2042-A0A8-ADC22EABF647}"/>
              </a:ext>
            </a:extLst>
          </p:cNvPr>
          <p:cNvSpPr/>
          <p:nvPr/>
        </p:nvSpPr>
        <p:spPr>
          <a:xfrm>
            <a:off x="800100" y="1715639"/>
            <a:ext cx="10588752" cy="50292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BAA693-546D-6540-BDE9-F479238F9562}"/>
              </a:ext>
            </a:extLst>
          </p:cNvPr>
          <p:cNvSpPr/>
          <p:nvPr/>
        </p:nvSpPr>
        <p:spPr>
          <a:xfrm>
            <a:off x="800100" y="2251329"/>
            <a:ext cx="10588752" cy="50292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8D10A9F-DA67-A347-AC30-051B27EC7596}"/>
              </a:ext>
            </a:extLst>
          </p:cNvPr>
          <p:cNvSpPr/>
          <p:nvPr/>
        </p:nvSpPr>
        <p:spPr>
          <a:xfrm>
            <a:off x="800100" y="2787019"/>
            <a:ext cx="10588752" cy="50292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1C77B6-E228-AC4E-9310-725A27586F61}"/>
              </a:ext>
            </a:extLst>
          </p:cNvPr>
          <p:cNvSpPr/>
          <p:nvPr/>
        </p:nvSpPr>
        <p:spPr>
          <a:xfrm>
            <a:off x="800100" y="3322709"/>
            <a:ext cx="10588752" cy="50292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80B440B-49AE-8F43-8140-523A27729129}"/>
              </a:ext>
            </a:extLst>
          </p:cNvPr>
          <p:cNvSpPr/>
          <p:nvPr/>
        </p:nvSpPr>
        <p:spPr>
          <a:xfrm>
            <a:off x="800100" y="3858399"/>
            <a:ext cx="10588752" cy="502920"/>
          </a:xfrm>
          <a:prstGeom prst="rect">
            <a:avLst/>
          </a:prstGeom>
          <a:solidFill>
            <a:srgbClr val="0A90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1A26BDF-3342-664E-BE81-4205E860B812}"/>
              </a:ext>
            </a:extLst>
          </p:cNvPr>
          <p:cNvSpPr/>
          <p:nvPr/>
        </p:nvSpPr>
        <p:spPr>
          <a:xfrm>
            <a:off x="800100" y="4394089"/>
            <a:ext cx="10588752" cy="50292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DC59A5E-42CD-084B-B714-7BD918A006EE}"/>
              </a:ext>
            </a:extLst>
          </p:cNvPr>
          <p:cNvSpPr/>
          <p:nvPr/>
        </p:nvSpPr>
        <p:spPr>
          <a:xfrm>
            <a:off x="800100" y="5465469"/>
            <a:ext cx="10588752" cy="502920"/>
          </a:xfrm>
          <a:prstGeom prst="rect">
            <a:avLst/>
          </a:prstGeom>
          <a:solidFill>
            <a:srgbClr val="0A90C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1174813F-03B4-9240-AD1F-09AA152AC9BD}"/>
              </a:ext>
            </a:extLst>
          </p:cNvPr>
          <p:cNvSpPr/>
          <p:nvPr/>
        </p:nvSpPr>
        <p:spPr>
          <a:xfrm>
            <a:off x="4525509" y="1715987"/>
            <a:ext cx="1534510" cy="426554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5BF99257-80F7-8F46-AE17-10715652272F}"/>
              </a:ext>
            </a:extLst>
          </p:cNvPr>
          <p:cNvSpPr/>
          <p:nvPr/>
        </p:nvSpPr>
        <p:spPr>
          <a:xfrm>
            <a:off x="6232072" y="1715987"/>
            <a:ext cx="1534510" cy="426554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D3C752D-1143-4740-9BC8-B70B67A373C4}"/>
              </a:ext>
            </a:extLst>
          </p:cNvPr>
          <p:cNvSpPr/>
          <p:nvPr/>
        </p:nvSpPr>
        <p:spPr>
          <a:xfrm>
            <a:off x="7959110" y="1715987"/>
            <a:ext cx="1534510" cy="426554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4462D473-A488-AB44-B9CB-7B19FB19B30E}"/>
              </a:ext>
            </a:extLst>
          </p:cNvPr>
          <p:cNvSpPr/>
          <p:nvPr/>
        </p:nvSpPr>
        <p:spPr>
          <a:xfrm>
            <a:off x="9682289" y="1715987"/>
            <a:ext cx="1534510" cy="426554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3FBADEC-A16B-624D-BF63-599D512F59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1317" y="4919792"/>
            <a:ext cx="522895" cy="522895"/>
          </a:xfrm>
          <a:prstGeom prst="rect">
            <a:avLst/>
          </a:prstGeom>
        </p:spPr>
      </p:pic>
      <p:pic>
        <p:nvPicPr>
          <p:cNvPr id="75" name="Picture 74">
            <a:extLst>
              <a:ext uri="{FF2B5EF4-FFF2-40B4-BE49-F238E27FC236}">
                <a16:creationId xmlns:a16="http://schemas.microsoft.com/office/drawing/2014/main" id="{7CCEF014-E9EC-694F-BEBA-BBA546510B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7880" y="4919792"/>
            <a:ext cx="522895" cy="522895"/>
          </a:xfrm>
          <a:prstGeom prst="rect">
            <a:avLst/>
          </a:prstGeom>
        </p:spPr>
      </p:pic>
      <p:pic>
        <p:nvPicPr>
          <p:cNvPr id="89" name="Picture 88">
            <a:extLst>
              <a:ext uri="{FF2B5EF4-FFF2-40B4-BE49-F238E27FC236}">
                <a16:creationId xmlns:a16="http://schemas.microsoft.com/office/drawing/2014/main" id="{1BA2E5CA-3EA7-9A4F-AA3D-EFC756C4F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4918" y="4919792"/>
            <a:ext cx="522895" cy="522895"/>
          </a:xfrm>
          <a:prstGeom prst="rect">
            <a:avLst/>
          </a:prstGeom>
        </p:spPr>
      </p:pic>
      <p:pic>
        <p:nvPicPr>
          <p:cNvPr id="76" name="Picture 75">
            <a:extLst>
              <a:ext uri="{FF2B5EF4-FFF2-40B4-BE49-F238E27FC236}">
                <a16:creationId xmlns:a16="http://schemas.microsoft.com/office/drawing/2014/main" id="{E3094A3C-7078-2340-BEBB-00B4F6720D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8097" y="4919792"/>
            <a:ext cx="522895" cy="522895"/>
          </a:xfrm>
          <a:prstGeom prst="rect">
            <a:avLst/>
          </a:prstGeom>
        </p:spPr>
      </p:pic>
      <p:pic>
        <p:nvPicPr>
          <p:cNvPr id="19" name="Picture 18">
            <a:extLst>
              <a:ext uri="{FF2B5EF4-FFF2-40B4-BE49-F238E27FC236}">
                <a16:creationId xmlns:a16="http://schemas.microsoft.com/office/drawing/2014/main" id="{EF1632C4-296A-F345-9185-80245C18D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317" y="1705652"/>
            <a:ext cx="522895" cy="522895"/>
          </a:xfrm>
          <a:prstGeom prst="rect">
            <a:avLst/>
          </a:prstGeom>
        </p:spPr>
      </p:pic>
      <p:pic>
        <p:nvPicPr>
          <p:cNvPr id="82" name="Picture 81">
            <a:extLst>
              <a:ext uri="{FF2B5EF4-FFF2-40B4-BE49-F238E27FC236}">
                <a16:creationId xmlns:a16="http://schemas.microsoft.com/office/drawing/2014/main" id="{C5F82086-FB2F-E645-9293-2407FC4410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7880" y="1705652"/>
            <a:ext cx="522895" cy="522895"/>
          </a:xfrm>
          <a:prstGeom prst="rect">
            <a:avLst/>
          </a:prstGeom>
        </p:spPr>
      </p:pic>
      <p:pic>
        <p:nvPicPr>
          <p:cNvPr id="83" name="Picture 82">
            <a:extLst>
              <a:ext uri="{FF2B5EF4-FFF2-40B4-BE49-F238E27FC236}">
                <a16:creationId xmlns:a16="http://schemas.microsoft.com/office/drawing/2014/main" id="{DC22C454-F2AA-8F48-A786-0D04FFE65C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4918" y="1705652"/>
            <a:ext cx="522895" cy="522895"/>
          </a:xfrm>
          <a:prstGeom prst="rect">
            <a:avLst/>
          </a:prstGeom>
        </p:spPr>
      </p:pic>
      <p:pic>
        <p:nvPicPr>
          <p:cNvPr id="90" name="Picture 89">
            <a:extLst>
              <a:ext uri="{FF2B5EF4-FFF2-40B4-BE49-F238E27FC236}">
                <a16:creationId xmlns:a16="http://schemas.microsoft.com/office/drawing/2014/main" id="{58C5A246-B1EC-D44A-8F93-8B329BED44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8097" y="1705652"/>
            <a:ext cx="522895" cy="522895"/>
          </a:xfrm>
          <a:prstGeom prst="rect">
            <a:avLst/>
          </a:prstGeom>
        </p:spPr>
      </p:pic>
      <p:pic>
        <p:nvPicPr>
          <p:cNvPr id="70" name="Picture 69">
            <a:extLst>
              <a:ext uri="{FF2B5EF4-FFF2-40B4-BE49-F238E27FC236}">
                <a16:creationId xmlns:a16="http://schemas.microsoft.com/office/drawing/2014/main" id="{BED04BB3-4E3B-1145-82F7-9388AF22FC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317" y="2241342"/>
            <a:ext cx="522895" cy="522895"/>
          </a:xfrm>
          <a:prstGeom prst="rect">
            <a:avLst/>
          </a:prstGeom>
        </p:spPr>
      </p:pic>
      <p:pic>
        <p:nvPicPr>
          <p:cNvPr id="77" name="Picture 76">
            <a:extLst>
              <a:ext uri="{FF2B5EF4-FFF2-40B4-BE49-F238E27FC236}">
                <a16:creationId xmlns:a16="http://schemas.microsoft.com/office/drawing/2014/main" id="{B7A55D0A-D43C-E940-B290-D2886A07E8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7880" y="2241342"/>
            <a:ext cx="522895" cy="522895"/>
          </a:xfrm>
          <a:prstGeom prst="rect">
            <a:avLst/>
          </a:prstGeom>
        </p:spPr>
      </p:pic>
      <p:pic>
        <p:nvPicPr>
          <p:cNvPr id="84" name="Picture 83">
            <a:extLst>
              <a:ext uri="{FF2B5EF4-FFF2-40B4-BE49-F238E27FC236}">
                <a16:creationId xmlns:a16="http://schemas.microsoft.com/office/drawing/2014/main" id="{D630D644-9D21-D748-B959-326BF61586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4918" y="2241342"/>
            <a:ext cx="522895" cy="522895"/>
          </a:xfrm>
          <a:prstGeom prst="rect">
            <a:avLst/>
          </a:prstGeom>
        </p:spPr>
      </p:pic>
      <p:pic>
        <p:nvPicPr>
          <p:cNvPr id="91" name="Picture 90">
            <a:extLst>
              <a:ext uri="{FF2B5EF4-FFF2-40B4-BE49-F238E27FC236}">
                <a16:creationId xmlns:a16="http://schemas.microsoft.com/office/drawing/2014/main" id="{A5FAA2E5-4F7F-344B-A2F5-B7085AAB6D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8097" y="2241342"/>
            <a:ext cx="522895" cy="522895"/>
          </a:xfrm>
          <a:prstGeom prst="rect">
            <a:avLst/>
          </a:prstGeom>
        </p:spPr>
      </p:pic>
      <p:pic>
        <p:nvPicPr>
          <p:cNvPr id="71" name="Picture 70">
            <a:extLst>
              <a:ext uri="{FF2B5EF4-FFF2-40B4-BE49-F238E27FC236}">
                <a16:creationId xmlns:a16="http://schemas.microsoft.com/office/drawing/2014/main" id="{030CC26C-6558-E046-8D0C-3A200376B7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317" y="2777032"/>
            <a:ext cx="522895" cy="522895"/>
          </a:xfrm>
          <a:prstGeom prst="rect">
            <a:avLst/>
          </a:prstGeom>
        </p:spPr>
      </p:pic>
      <p:pic>
        <p:nvPicPr>
          <p:cNvPr id="78" name="Picture 77">
            <a:extLst>
              <a:ext uri="{FF2B5EF4-FFF2-40B4-BE49-F238E27FC236}">
                <a16:creationId xmlns:a16="http://schemas.microsoft.com/office/drawing/2014/main" id="{EAFF46AD-18DB-1049-9CCC-3E11EB397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7880" y="2777032"/>
            <a:ext cx="522895" cy="522895"/>
          </a:xfrm>
          <a:prstGeom prst="rect">
            <a:avLst/>
          </a:prstGeom>
        </p:spPr>
      </p:pic>
      <p:pic>
        <p:nvPicPr>
          <p:cNvPr id="85" name="Picture 84">
            <a:extLst>
              <a:ext uri="{FF2B5EF4-FFF2-40B4-BE49-F238E27FC236}">
                <a16:creationId xmlns:a16="http://schemas.microsoft.com/office/drawing/2014/main" id="{93AEFA7B-749C-B34E-BAD7-200095F126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4918" y="2777032"/>
            <a:ext cx="522895" cy="522895"/>
          </a:xfrm>
          <a:prstGeom prst="rect">
            <a:avLst/>
          </a:prstGeom>
        </p:spPr>
      </p:pic>
      <p:pic>
        <p:nvPicPr>
          <p:cNvPr id="92" name="Picture 91">
            <a:extLst>
              <a:ext uri="{FF2B5EF4-FFF2-40B4-BE49-F238E27FC236}">
                <a16:creationId xmlns:a16="http://schemas.microsoft.com/office/drawing/2014/main" id="{B4656636-5388-5048-B60F-4BC8A75CCE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8097" y="2777032"/>
            <a:ext cx="522895" cy="522895"/>
          </a:xfrm>
          <a:prstGeom prst="rect">
            <a:avLst/>
          </a:prstGeom>
        </p:spPr>
      </p:pic>
      <p:pic>
        <p:nvPicPr>
          <p:cNvPr id="72" name="Picture 71">
            <a:extLst>
              <a:ext uri="{FF2B5EF4-FFF2-40B4-BE49-F238E27FC236}">
                <a16:creationId xmlns:a16="http://schemas.microsoft.com/office/drawing/2014/main" id="{62C232BC-8C53-0D45-A5C1-6CB32EC0C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317" y="3312722"/>
            <a:ext cx="522895" cy="522895"/>
          </a:xfrm>
          <a:prstGeom prst="rect">
            <a:avLst/>
          </a:prstGeom>
        </p:spPr>
      </p:pic>
      <p:pic>
        <p:nvPicPr>
          <p:cNvPr id="79" name="Picture 78">
            <a:extLst>
              <a:ext uri="{FF2B5EF4-FFF2-40B4-BE49-F238E27FC236}">
                <a16:creationId xmlns:a16="http://schemas.microsoft.com/office/drawing/2014/main" id="{BB64C826-3C32-DB42-BD9A-DFC41D2433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7880" y="3312722"/>
            <a:ext cx="522895" cy="522895"/>
          </a:xfrm>
          <a:prstGeom prst="rect">
            <a:avLst/>
          </a:prstGeom>
        </p:spPr>
      </p:pic>
      <p:pic>
        <p:nvPicPr>
          <p:cNvPr id="86" name="Picture 85">
            <a:extLst>
              <a:ext uri="{FF2B5EF4-FFF2-40B4-BE49-F238E27FC236}">
                <a16:creationId xmlns:a16="http://schemas.microsoft.com/office/drawing/2014/main" id="{4A0ED7FC-B3FC-6A41-AD7C-F8F7D01356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4918" y="3312722"/>
            <a:ext cx="522895" cy="522895"/>
          </a:xfrm>
          <a:prstGeom prst="rect">
            <a:avLst/>
          </a:prstGeom>
        </p:spPr>
      </p:pic>
      <p:pic>
        <p:nvPicPr>
          <p:cNvPr id="93" name="Picture 92">
            <a:extLst>
              <a:ext uri="{FF2B5EF4-FFF2-40B4-BE49-F238E27FC236}">
                <a16:creationId xmlns:a16="http://schemas.microsoft.com/office/drawing/2014/main" id="{C055AD7D-9F3E-2648-A4EF-0DBA45CD70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8097" y="3312722"/>
            <a:ext cx="522895" cy="522895"/>
          </a:xfrm>
          <a:prstGeom prst="rect">
            <a:avLst/>
          </a:prstGeom>
        </p:spPr>
      </p:pic>
      <p:pic>
        <p:nvPicPr>
          <p:cNvPr id="73" name="Picture 72">
            <a:extLst>
              <a:ext uri="{FF2B5EF4-FFF2-40B4-BE49-F238E27FC236}">
                <a16:creationId xmlns:a16="http://schemas.microsoft.com/office/drawing/2014/main" id="{6824E2E7-44F5-0A4A-8026-C103DD8997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317" y="3848412"/>
            <a:ext cx="522895" cy="522895"/>
          </a:xfrm>
          <a:prstGeom prst="rect">
            <a:avLst/>
          </a:prstGeom>
        </p:spPr>
      </p:pic>
      <p:pic>
        <p:nvPicPr>
          <p:cNvPr id="80" name="Picture 79">
            <a:extLst>
              <a:ext uri="{FF2B5EF4-FFF2-40B4-BE49-F238E27FC236}">
                <a16:creationId xmlns:a16="http://schemas.microsoft.com/office/drawing/2014/main" id="{192235DC-3695-2948-BA3F-7063B85E07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7880" y="3848412"/>
            <a:ext cx="522895" cy="522895"/>
          </a:xfrm>
          <a:prstGeom prst="rect">
            <a:avLst/>
          </a:prstGeom>
        </p:spPr>
      </p:pic>
      <p:pic>
        <p:nvPicPr>
          <p:cNvPr id="87" name="Picture 86">
            <a:extLst>
              <a:ext uri="{FF2B5EF4-FFF2-40B4-BE49-F238E27FC236}">
                <a16:creationId xmlns:a16="http://schemas.microsoft.com/office/drawing/2014/main" id="{F96B19D8-2F19-B44C-A20B-827F05080C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4918" y="3848412"/>
            <a:ext cx="522895" cy="522895"/>
          </a:xfrm>
          <a:prstGeom prst="rect">
            <a:avLst/>
          </a:prstGeom>
        </p:spPr>
      </p:pic>
      <p:pic>
        <p:nvPicPr>
          <p:cNvPr id="94" name="Picture 93">
            <a:extLst>
              <a:ext uri="{FF2B5EF4-FFF2-40B4-BE49-F238E27FC236}">
                <a16:creationId xmlns:a16="http://schemas.microsoft.com/office/drawing/2014/main" id="{ECC99D7E-82F7-5542-B5F2-1C1703B814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8097" y="3848412"/>
            <a:ext cx="522895" cy="522895"/>
          </a:xfrm>
          <a:prstGeom prst="rect">
            <a:avLst/>
          </a:prstGeom>
        </p:spPr>
      </p:pic>
      <p:pic>
        <p:nvPicPr>
          <p:cNvPr id="81" name="Picture 80">
            <a:extLst>
              <a:ext uri="{FF2B5EF4-FFF2-40B4-BE49-F238E27FC236}">
                <a16:creationId xmlns:a16="http://schemas.microsoft.com/office/drawing/2014/main" id="{9D6E08F6-7DD3-E14B-B647-1A304D3980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7880" y="4384102"/>
            <a:ext cx="522895" cy="522895"/>
          </a:xfrm>
          <a:prstGeom prst="rect">
            <a:avLst/>
          </a:prstGeom>
        </p:spPr>
      </p:pic>
      <p:pic>
        <p:nvPicPr>
          <p:cNvPr id="88" name="Picture 87">
            <a:extLst>
              <a:ext uri="{FF2B5EF4-FFF2-40B4-BE49-F238E27FC236}">
                <a16:creationId xmlns:a16="http://schemas.microsoft.com/office/drawing/2014/main" id="{923DCA36-8235-3F46-9FE1-EE45702AAD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4918" y="4384102"/>
            <a:ext cx="522895" cy="522895"/>
          </a:xfrm>
          <a:prstGeom prst="rect">
            <a:avLst/>
          </a:prstGeom>
        </p:spPr>
      </p:pic>
      <p:pic>
        <p:nvPicPr>
          <p:cNvPr id="95" name="Picture 94">
            <a:extLst>
              <a:ext uri="{FF2B5EF4-FFF2-40B4-BE49-F238E27FC236}">
                <a16:creationId xmlns:a16="http://schemas.microsoft.com/office/drawing/2014/main" id="{8379BE50-CC54-2B47-A740-2E71E4150F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8097" y="4384102"/>
            <a:ext cx="522895" cy="522895"/>
          </a:xfrm>
          <a:prstGeom prst="rect">
            <a:avLst/>
          </a:prstGeom>
        </p:spPr>
      </p:pic>
      <p:sp>
        <p:nvSpPr>
          <p:cNvPr id="97" name="Rectangle 96">
            <a:extLst>
              <a:ext uri="{FF2B5EF4-FFF2-40B4-BE49-F238E27FC236}">
                <a16:creationId xmlns:a16="http://schemas.microsoft.com/office/drawing/2014/main" id="{71EF8FBD-BF27-A74A-8DC2-A00D002EFFDE}"/>
              </a:ext>
            </a:extLst>
          </p:cNvPr>
          <p:cNvSpPr/>
          <p:nvPr/>
        </p:nvSpPr>
        <p:spPr>
          <a:xfrm>
            <a:off x="4821320" y="5588418"/>
            <a:ext cx="942888" cy="276999"/>
          </a:xfrm>
          <a:prstGeom prst="rect">
            <a:avLst/>
          </a:prstGeom>
        </p:spPr>
        <p:txBody>
          <a:bodyPr wrap="square">
            <a:spAutoFit/>
          </a:bodyPr>
          <a:lstStyle/>
          <a:p>
            <a:pPr algn="ctr"/>
            <a:r>
              <a:rPr lang="en-US" sz="1200" dirty="0">
                <a:solidFill>
                  <a:schemeClr val="tx1">
                    <a:lumMod val="75000"/>
                    <a:lumOff val="25000"/>
                  </a:schemeClr>
                </a:solidFill>
                <a:latin typeface="Roboto" panose="02000000000000000000" pitchFamily="2" charset="0"/>
                <a:ea typeface="Roboto" panose="02000000000000000000" pitchFamily="2" charset="0"/>
              </a:rPr>
              <a:t>6-10 years</a:t>
            </a:r>
          </a:p>
        </p:txBody>
      </p:sp>
      <p:sp>
        <p:nvSpPr>
          <p:cNvPr id="99" name="Rectangle 98">
            <a:extLst>
              <a:ext uri="{FF2B5EF4-FFF2-40B4-BE49-F238E27FC236}">
                <a16:creationId xmlns:a16="http://schemas.microsoft.com/office/drawing/2014/main" id="{B1E1752E-214A-7D42-AEC2-5C48A27B55A5}"/>
              </a:ext>
            </a:extLst>
          </p:cNvPr>
          <p:cNvSpPr/>
          <p:nvPr/>
        </p:nvSpPr>
        <p:spPr>
          <a:xfrm>
            <a:off x="8254921" y="5588418"/>
            <a:ext cx="942888" cy="276999"/>
          </a:xfrm>
          <a:prstGeom prst="rect">
            <a:avLst/>
          </a:prstGeom>
        </p:spPr>
        <p:txBody>
          <a:bodyPr wrap="square">
            <a:spAutoFit/>
          </a:bodyPr>
          <a:lstStyle/>
          <a:p>
            <a:pPr algn="ctr"/>
            <a:r>
              <a:rPr lang="en-US" sz="1200" dirty="0">
                <a:solidFill>
                  <a:schemeClr val="tx1">
                    <a:lumMod val="75000"/>
                    <a:lumOff val="25000"/>
                  </a:schemeClr>
                </a:solidFill>
                <a:latin typeface="Roboto" panose="02000000000000000000" pitchFamily="2" charset="0"/>
                <a:ea typeface="Roboto" panose="02000000000000000000" pitchFamily="2" charset="0"/>
              </a:rPr>
              <a:t>Immediate</a:t>
            </a:r>
          </a:p>
        </p:txBody>
      </p:sp>
      <p:sp>
        <p:nvSpPr>
          <p:cNvPr id="100" name="Rectangle 99">
            <a:extLst>
              <a:ext uri="{FF2B5EF4-FFF2-40B4-BE49-F238E27FC236}">
                <a16:creationId xmlns:a16="http://schemas.microsoft.com/office/drawing/2014/main" id="{082E4327-BCB0-4C4F-92AB-C771756AE416}"/>
              </a:ext>
            </a:extLst>
          </p:cNvPr>
          <p:cNvSpPr/>
          <p:nvPr/>
        </p:nvSpPr>
        <p:spPr>
          <a:xfrm>
            <a:off x="9978100" y="5588418"/>
            <a:ext cx="942888" cy="276999"/>
          </a:xfrm>
          <a:prstGeom prst="rect">
            <a:avLst/>
          </a:prstGeom>
        </p:spPr>
        <p:txBody>
          <a:bodyPr wrap="square">
            <a:spAutoFit/>
          </a:bodyPr>
          <a:lstStyle/>
          <a:p>
            <a:pPr algn="ctr"/>
            <a:r>
              <a:rPr lang="en-US" sz="1200" dirty="0">
                <a:solidFill>
                  <a:schemeClr val="tx1">
                    <a:lumMod val="75000"/>
                    <a:lumOff val="25000"/>
                  </a:schemeClr>
                </a:solidFill>
                <a:latin typeface="Roboto" panose="02000000000000000000" pitchFamily="2" charset="0"/>
                <a:ea typeface="Roboto" panose="02000000000000000000" pitchFamily="2" charset="0"/>
              </a:rPr>
              <a:t>Immediate</a:t>
            </a:r>
          </a:p>
        </p:txBody>
      </p:sp>
      <p:sp>
        <p:nvSpPr>
          <p:cNvPr id="6" name="Rectangle 5">
            <a:extLst>
              <a:ext uri="{FF2B5EF4-FFF2-40B4-BE49-F238E27FC236}">
                <a16:creationId xmlns:a16="http://schemas.microsoft.com/office/drawing/2014/main" id="{9AE8F36A-896A-CC43-9B6A-E7556D8A332A}"/>
              </a:ext>
            </a:extLst>
          </p:cNvPr>
          <p:cNvSpPr/>
          <p:nvPr/>
        </p:nvSpPr>
        <p:spPr>
          <a:xfrm>
            <a:off x="714372" y="525533"/>
            <a:ext cx="5556472"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HOW WE FINANCE</a:t>
            </a:r>
          </a:p>
        </p:txBody>
      </p:sp>
      <p:cxnSp>
        <p:nvCxnSpPr>
          <p:cNvPr id="7" name="Straight Connector 6">
            <a:extLst>
              <a:ext uri="{FF2B5EF4-FFF2-40B4-BE49-F238E27FC236}">
                <a16:creationId xmlns:a16="http://schemas.microsoft.com/office/drawing/2014/main" id="{C6E1EBC7-20CC-E842-97A5-FDB09359A03E}"/>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5D2D7D1-1796-B34A-B96F-4814444FDE12}"/>
              </a:ext>
            </a:extLst>
          </p:cNvPr>
          <p:cNvSpPr/>
          <p:nvPr/>
        </p:nvSpPr>
        <p:spPr>
          <a:xfrm>
            <a:off x="4993118" y="1367098"/>
            <a:ext cx="577402" cy="338554"/>
          </a:xfrm>
          <a:prstGeom prst="rect">
            <a:avLst/>
          </a:prstGeom>
        </p:spPr>
        <p:txBody>
          <a:bodyPr wrap="none">
            <a:spAutoFit/>
          </a:bodyPr>
          <a:lstStyle/>
          <a:p>
            <a:pPr algn="ctr"/>
            <a:r>
              <a:rPr lang="en-US" sz="1600" b="1" cap="all" dirty="0">
                <a:solidFill>
                  <a:srgbClr val="0A90C9"/>
                </a:solidFill>
                <a:latin typeface="Roboto Condensed" panose="02000000000000000000" pitchFamily="2" charset="0"/>
              </a:rPr>
              <a:t>BUY</a:t>
            </a:r>
          </a:p>
        </p:txBody>
      </p:sp>
      <p:sp>
        <p:nvSpPr>
          <p:cNvPr id="8" name="Rectangle 7">
            <a:extLst>
              <a:ext uri="{FF2B5EF4-FFF2-40B4-BE49-F238E27FC236}">
                <a16:creationId xmlns:a16="http://schemas.microsoft.com/office/drawing/2014/main" id="{79A908F0-548E-B745-8A11-A65347335D3B}"/>
              </a:ext>
            </a:extLst>
          </p:cNvPr>
          <p:cNvSpPr/>
          <p:nvPr/>
        </p:nvSpPr>
        <p:spPr>
          <a:xfrm>
            <a:off x="6604026" y="1367098"/>
            <a:ext cx="790601" cy="338554"/>
          </a:xfrm>
          <a:prstGeom prst="rect">
            <a:avLst/>
          </a:prstGeom>
        </p:spPr>
        <p:txBody>
          <a:bodyPr wrap="none">
            <a:spAutoFit/>
          </a:bodyPr>
          <a:lstStyle/>
          <a:p>
            <a:pPr algn="ctr"/>
            <a:r>
              <a:rPr lang="en-US" sz="1600" b="1" cap="all" dirty="0">
                <a:solidFill>
                  <a:srgbClr val="0A90C9"/>
                </a:solidFill>
                <a:latin typeface="Roboto Condensed" panose="02000000000000000000" pitchFamily="2" charset="0"/>
              </a:rPr>
              <a:t>LEASE</a:t>
            </a:r>
          </a:p>
        </p:txBody>
      </p:sp>
      <p:sp>
        <p:nvSpPr>
          <p:cNvPr id="9" name="Rectangle 8">
            <a:extLst>
              <a:ext uri="{FF2B5EF4-FFF2-40B4-BE49-F238E27FC236}">
                <a16:creationId xmlns:a16="http://schemas.microsoft.com/office/drawing/2014/main" id="{7BF580E9-B99F-AE4C-A053-F864008DD0A0}"/>
              </a:ext>
            </a:extLst>
          </p:cNvPr>
          <p:cNvSpPr/>
          <p:nvPr/>
        </p:nvSpPr>
        <p:spPr>
          <a:xfrm>
            <a:off x="8082599" y="1367098"/>
            <a:ext cx="1287532" cy="338554"/>
          </a:xfrm>
          <a:prstGeom prst="rect">
            <a:avLst/>
          </a:prstGeom>
        </p:spPr>
        <p:txBody>
          <a:bodyPr wrap="none">
            <a:spAutoFit/>
          </a:bodyPr>
          <a:lstStyle/>
          <a:p>
            <a:pPr algn="ctr"/>
            <a:r>
              <a:rPr lang="en-US" sz="1600" b="1" cap="all" dirty="0">
                <a:solidFill>
                  <a:srgbClr val="0A90C9"/>
                </a:solidFill>
                <a:latin typeface="Roboto Condensed" panose="02000000000000000000" pitchFamily="2" charset="0"/>
              </a:rPr>
              <a:t>SOLAR PPA</a:t>
            </a:r>
          </a:p>
        </p:txBody>
      </p:sp>
      <p:sp>
        <p:nvSpPr>
          <p:cNvPr id="10" name="Rectangle 9">
            <a:extLst>
              <a:ext uri="{FF2B5EF4-FFF2-40B4-BE49-F238E27FC236}">
                <a16:creationId xmlns:a16="http://schemas.microsoft.com/office/drawing/2014/main" id="{7C93AA89-CFB1-5C4F-8F47-2A561F5D7E0A}"/>
              </a:ext>
            </a:extLst>
          </p:cNvPr>
          <p:cNvSpPr/>
          <p:nvPr/>
        </p:nvSpPr>
        <p:spPr>
          <a:xfrm>
            <a:off x="9739253" y="1367098"/>
            <a:ext cx="1420582" cy="338554"/>
          </a:xfrm>
          <a:prstGeom prst="rect">
            <a:avLst/>
          </a:prstGeom>
        </p:spPr>
        <p:txBody>
          <a:bodyPr wrap="none">
            <a:spAutoFit/>
          </a:bodyPr>
          <a:lstStyle/>
          <a:p>
            <a:pPr algn="ctr"/>
            <a:r>
              <a:rPr lang="en-US" sz="1600" b="1" i="1" cap="all" dirty="0">
                <a:solidFill>
                  <a:srgbClr val="0A90C9"/>
                </a:solidFill>
                <a:latin typeface="Roboto Condensed" panose="02000000000000000000" pitchFamily="2" charset="0"/>
              </a:rPr>
              <a:t>SOLAR SGA</a:t>
            </a:r>
            <a:r>
              <a:rPr lang="en-US" sz="1600" b="1" i="1" cap="all" baseline="30000" dirty="0">
                <a:solidFill>
                  <a:srgbClr val="0A90C9"/>
                </a:solidFill>
                <a:latin typeface="Roboto Condensed" panose="02000000000000000000" pitchFamily="2" charset="0"/>
              </a:rPr>
              <a:t>®</a:t>
            </a:r>
          </a:p>
        </p:txBody>
      </p:sp>
      <p:sp>
        <p:nvSpPr>
          <p:cNvPr id="12" name="TextBox 11">
            <a:extLst>
              <a:ext uri="{FF2B5EF4-FFF2-40B4-BE49-F238E27FC236}">
                <a16:creationId xmlns:a16="http://schemas.microsoft.com/office/drawing/2014/main" id="{98FC9235-12CD-7C4E-B29A-2F4D11ECA8F1}"/>
              </a:ext>
            </a:extLst>
          </p:cNvPr>
          <p:cNvSpPr txBox="1"/>
          <p:nvPr/>
        </p:nvSpPr>
        <p:spPr>
          <a:xfrm>
            <a:off x="975201" y="1783854"/>
            <a:ext cx="3729923" cy="4109458"/>
          </a:xfrm>
          <a:prstGeom prst="rect">
            <a:avLst/>
          </a:prstGeom>
          <a:noFill/>
        </p:spPr>
        <p:txBody>
          <a:bodyPr wrap="square" rtlCol="0">
            <a:spAutoFit/>
          </a:bodyPr>
          <a:lstStyle/>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No Upfront Capital Cost</a:t>
            </a:r>
          </a:p>
          <a:p>
            <a:pPr>
              <a:lnSpc>
                <a:spcPct val="125000"/>
              </a:lnSpc>
            </a:pPr>
            <a:endParaRPr lang="en-US" sz="1400" b="1"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No Balance Sheet Impact</a:t>
            </a:r>
          </a:p>
          <a:p>
            <a:pP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No Performance Risk</a:t>
            </a:r>
          </a:p>
          <a:p>
            <a:pP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No Maintenance Responsibility</a:t>
            </a:r>
          </a:p>
          <a:p>
            <a:pP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No Technical Expertise Required</a:t>
            </a:r>
          </a:p>
          <a:p>
            <a:pP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Non-Profits Benefit from Tax Incentives</a:t>
            </a:r>
          </a:p>
          <a:p>
            <a:pP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Allowed in Most Areas</a:t>
            </a:r>
          </a:p>
          <a:p>
            <a:pPr>
              <a:lnSpc>
                <a:spcPct val="125000"/>
              </a:lnSpc>
            </a:pPr>
            <a:endParaRPr lang="en-US" sz="1400" dirty="0">
              <a:solidFill>
                <a:schemeClr val="tx1">
                  <a:lumMod val="75000"/>
                  <a:lumOff val="25000"/>
                </a:schemeClr>
              </a:solidFill>
              <a:latin typeface="Roboto" panose="02000000000000000000" pitchFamily="2" charset="0"/>
              <a:ea typeface="Roboto" panose="02000000000000000000" pitchFamily="2" charset="0"/>
            </a:endParaRPr>
          </a:p>
          <a:p>
            <a:pPr>
              <a:lnSpc>
                <a:spcPct val="125000"/>
              </a:lnSpc>
            </a:pPr>
            <a:r>
              <a:rPr lang="en-US" sz="1400" dirty="0">
                <a:solidFill>
                  <a:schemeClr val="tx1">
                    <a:lumMod val="75000"/>
                    <a:lumOff val="25000"/>
                  </a:schemeClr>
                </a:solidFill>
                <a:latin typeface="Roboto" panose="02000000000000000000" pitchFamily="2" charset="0"/>
                <a:ea typeface="Roboto" panose="02000000000000000000" pitchFamily="2" charset="0"/>
              </a:rPr>
              <a:t>Payback Period</a:t>
            </a:r>
            <a:endParaRPr lang="en-US" sz="1400" dirty="0">
              <a:solidFill>
                <a:srgbClr val="1F3D7B"/>
              </a:solidFill>
              <a:latin typeface="Roboto" panose="02000000000000000000" pitchFamily="2" charset="0"/>
              <a:ea typeface="Roboto" panose="02000000000000000000" pitchFamily="2" charset="0"/>
            </a:endParaRPr>
          </a:p>
        </p:txBody>
      </p:sp>
      <p:sp>
        <p:nvSpPr>
          <p:cNvPr id="53" name="Rectangle 52">
            <a:extLst>
              <a:ext uri="{FF2B5EF4-FFF2-40B4-BE49-F238E27FC236}">
                <a16:creationId xmlns:a16="http://schemas.microsoft.com/office/drawing/2014/main" id="{FAA054BD-33E3-1D42-8AA7-B3B925353DE5}"/>
              </a:ext>
            </a:extLst>
          </p:cNvPr>
          <p:cNvSpPr/>
          <p:nvPr/>
        </p:nvSpPr>
        <p:spPr>
          <a:xfrm>
            <a:off x="716646" y="6060643"/>
            <a:ext cx="10675254" cy="461665"/>
          </a:xfrm>
          <a:prstGeom prst="rect">
            <a:avLst/>
          </a:prstGeom>
        </p:spPr>
        <p:txBody>
          <a:bodyPr wrap="square">
            <a:spAutoFit/>
          </a:bodyPr>
          <a:lstStyle/>
          <a:p>
            <a:r>
              <a:rPr lang="en-US" sz="1200" i="1" dirty="0">
                <a:solidFill>
                  <a:schemeClr val="tx1">
                    <a:lumMod val="65000"/>
                    <a:lumOff val="35000"/>
                  </a:schemeClr>
                </a:solidFill>
                <a:latin typeface="Roboto" panose="02000000000000000000" pitchFamily="2" charset="0"/>
                <a:ea typeface="Roboto" panose="02000000000000000000" pitchFamily="2" charset="0"/>
              </a:rPr>
              <a:t>*The Inflation Reduction Act of 2022 enabled non-taxable entities to take the solar equipment tax credit as a cash payment. But non-taxable entities are still unable to take advantage of equipment depreciation.</a:t>
            </a:r>
          </a:p>
        </p:txBody>
      </p:sp>
      <p:sp>
        <p:nvSpPr>
          <p:cNvPr id="56" name="Rectangle 55">
            <a:extLst>
              <a:ext uri="{FF2B5EF4-FFF2-40B4-BE49-F238E27FC236}">
                <a16:creationId xmlns:a16="http://schemas.microsoft.com/office/drawing/2014/main" id="{C820745B-94CB-5043-A177-D6A3945BA2ED}"/>
              </a:ext>
            </a:extLst>
          </p:cNvPr>
          <p:cNvSpPr/>
          <p:nvPr/>
        </p:nvSpPr>
        <p:spPr>
          <a:xfrm>
            <a:off x="4810375" y="4509287"/>
            <a:ext cx="942888" cy="276999"/>
          </a:xfrm>
          <a:prstGeom prst="rect">
            <a:avLst/>
          </a:prstGeom>
        </p:spPr>
        <p:txBody>
          <a:bodyPr wrap="square">
            <a:spAutoFit/>
          </a:bodyPr>
          <a:lstStyle/>
          <a:p>
            <a:pPr algn="ctr"/>
            <a:r>
              <a:rPr lang="en-US" sz="1200" dirty="0">
                <a:solidFill>
                  <a:schemeClr val="tx1">
                    <a:lumMod val="75000"/>
                    <a:lumOff val="25000"/>
                  </a:schemeClr>
                </a:solidFill>
                <a:latin typeface="Roboto" panose="02000000000000000000" pitchFamily="2" charset="0"/>
                <a:ea typeface="Roboto" panose="02000000000000000000" pitchFamily="2" charset="0"/>
              </a:rPr>
              <a:t>Partially*</a:t>
            </a:r>
          </a:p>
        </p:txBody>
      </p:sp>
      <p:sp>
        <p:nvSpPr>
          <p:cNvPr id="54" name="Rectangle 53">
            <a:extLst>
              <a:ext uri="{FF2B5EF4-FFF2-40B4-BE49-F238E27FC236}">
                <a16:creationId xmlns:a16="http://schemas.microsoft.com/office/drawing/2014/main" id="{8C30427D-5126-9749-9163-1E47B9318429}"/>
              </a:ext>
            </a:extLst>
          </p:cNvPr>
          <p:cNvSpPr/>
          <p:nvPr/>
        </p:nvSpPr>
        <p:spPr>
          <a:xfrm>
            <a:off x="6527721" y="5602435"/>
            <a:ext cx="942888" cy="276999"/>
          </a:xfrm>
          <a:prstGeom prst="rect">
            <a:avLst/>
          </a:prstGeom>
        </p:spPr>
        <p:txBody>
          <a:bodyPr wrap="square">
            <a:spAutoFit/>
          </a:bodyPr>
          <a:lstStyle/>
          <a:p>
            <a:pPr algn="ctr"/>
            <a:r>
              <a:rPr lang="en-US" sz="1200" dirty="0">
                <a:solidFill>
                  <a:schemeClr val="tx1">
                    <a:lumMod val="75000"/>
                    <a:lumOff val="25000"/>
                  </a:schemeClr>
                </a:solidFill>
                <a:latin typeface="Roboto" panose="02000000000000000000" pitchFamily="2" charset="0"/>
                <a:ea typeface="Roboto" panose="02000000000000000000" pitchFamily="2" charset="0"/>
              </a:rPr>
              <a:t>Immediate</a:t>
            </a:r>
          </a:p>
        </p:txBody>
      </p:sp>
      <p:pic>
        <p:nvPicPr>
          <p:cNvPr id="55" name="Picture 54">
            <a:extLst>
              <a:ext uri="{FF2B5EF4-FFF2-40B4-BE49-F238E27FC236}">
                <a16:creationId xmlns:a16="http://schemas.microsoft.com/office/drawing/2014/main" id="{7942DDE7-1960-3046-8927-684BAF7D99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75076" y="507361"/>
            <a:ext cx="682674" cy="682674"/>
          </a:xfrm>
          <a:prstGeom prst="rect">
            <a:avLst/>
          </a:prstGeom>
        </p:spPr>
      </p:pic>
    </p:spTree>
    <p:extLst>
      <p:ext uri="{BB962C8B-B14F-4D97-AF65-F5344CB8AC3E}">
        <p14:creationId xmlns:p14="http://schemas.microsoft.com/office/powerpoint/2010/main" val="1816169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E8F36A-896A-CC43-9B6A-E7556D8A332A}"/>
              </a:ext>
            </a:extLst>
          </p:cNvPr>
          <p:cNvSpPr/>
          <p:nvPr/>
        </p:nvSpPr>
        <p:spPr>
          <a:xfrm>
            <a:off x="714372" y="525533"/>
            <a:ext cx="6448428" cy="646331"/>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POWER PURCHASE AGREEMENT</a:t>
            </a:r>
          </a:p>
        </p:txBody>
      </p:sp>
      <p:cxnSp>
        <p:nvCxnSpPr>
          <p:cNvPr id="7" name="Straight Connector 6">
            <a:extLst>
              <a:ext uri="{FF2B5EF4-FFF2-40B4-BE49-F238E27FC236}">
                <a16:creationId xmlns:a16="http://schemas.microsoft.com/office/drawing/2014/main" id="{C6E1EBC7-20CC-E842-97A5-FDB09359A03E}"/>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7942DDE7-1960-3046-8927-684BAF7D99C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75076" y="507361"/>
            <a:ext cx="682674" cy="682674"/>
          </a:xfrm>
          <a:prstGeom prst="rect">
            <a:avLst/>
          </a:prstGeom>
        </p:spPr>
      </p:pic>
      <p:pic>
        <p:nvPicPr>
          <p:cNvPr id="4" name="Picture 3" descr="A diagram of a solar power company&#10;&#10;Description automatically generated">
            <a:extLst>
              <a:ext uri="{FF2B5EF4-FFF2-40B4-BE49-F238E27FC236}">
                <a16:creationId xmlns:a16="http://schemas.microsoft.com/office/drawing/2014/main" id="{289F6E31-759B-ADBC-AB69-1C511FCCE629}"/>
              </a:ext>
            </a:extLst>
          </p:cNvPr>
          <p:cNvPicPr>
            <a:picLocks noChangeAspect="1"/>
          </p:cNvPicPr>
          <p:nvPr/>
        </p:nvPicPr>
        <p:blipFill>
          <a:blip r:embed="rId3"/>
          <a:stretch>
            <a:fillRect/>
          </a:stretch>
        </p:blipFill>
        <p:spPr>
          <a:xfrm>
            <a:off x="2639338" y="1294975"/>
            <a:ext cx="6913324" cy="5117215"/>
          </a:xfrm>
          <a:prstGeom prst="rect">
            <a:avLst/>
          </a:prstGeom>
        </p:spPr>
      </p:pic>
    </p:spTree>
    <p:extLst>
      <p:ext uri="{BB962C8B-B14F-4D97-AF65-F5344CB8AC3E}">
        <p14:creationId xmlns:p14="http://schemas.microsoft.com/office/powerpoint/2010/main" val="410138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B9A548-D5C6-5545-B658-86F199941D83}"/>
              </a:ext>
            </a:extLst>
          </p:cNvPr>
          <p:cNvSpPr/>
          <p:nvPr/>
        </p:nvSpPr>
        <p:spPr>
          <a:xfrm>
            <a:off x="714372" y="525533"/>
            <a:ext cx="10677528" cy="1200329"/>
          </a:xfrm>
          <a:prstGeom prst="rect">
            <a:avLst/>
          </a:prstGeom>
        </p:spPr>
        <p:txBody>
          <a:bodyPr wrap="square">
            <a:spAutoFit/>
          </a:bodyPr>
          <a:lstStyle/>
          <a:p>
            <a:r>
              <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rPr>
              <a:t>HOW WE BUILD, OWN, OPERATE &amp; MAINTAIN</a:t>
            </a:r>
          </a:p>
          <a:p>
            <a:endParaRPr lang="en-US" sz="3600" b="1" dirty="0">
              <a:solidFill>
                <a:srgbClr val="1F3D7B"/>
              </a:solidFill>
              <a:latin typeface="Roboto" panose="02000000000000000000" pitchFamily="2"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A50B151D-8A53-0049-8BC6-3B336F61380C}"/>
              </a:ext>
            </a:extLst>
          </p:cNvPr>
          <p:cNvCxnSpPr/>
          <p:nvPr/>
        </p:nvCxnSpPr>
        <p:spPr>
          <a:xfrm>
            <a:off x="800100" y="1233419"/>
            <a:ext cx="10591800" cy="0"/>
          </a:xfrm>
          <a:prstGeom prst="line">
            <a:avLst/>
          </a:prstGeom>
          <a:ln w="38100">
            <a:solidFill>
              <a:srgbClr val="1F3D7B"/>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A8EFB45-7E28-FB4E-8139-342FDFA73692}"/>
              </a:ext>
            </a:extLst>
          </p:cNvPr>
          <p:cNvSpPr/>
          <p:nvPr/>
        </p:nvSpPr>
        <p:spPr>
          <a:xfrm>
            <a:off x="1628277" y="3958087"/>
            <a:ext cx="898003" cy="400110"/>
          </a:xfrm>
          <a:prstGeom prst="rect">
            <a:avLst/>
          </a:prstGeom>
        </p:spPr>
        <p:txBody>
          <a:bodyPr wrap="none">
            <a:spAutoFit/>
          </a:bodyPr>
          <a:lstStyle/>
          <a:p>
            <a:pPr algn="ctr"/>
            <a:r>
              <a:rPr lang="en-US" sz="2000" b="1" cap="all" dirty="0">
                <a:solidFill>
                  <a:srgbClr val="0A90C9"/>
                </a:solidFill>
                <a:latin typeface="Roboto Condensed" panose="02000000000000000000" pitchFamily="2" charset="0"/>
              </a:rPr>
              <a:t>build</a:t>
            </a:r>
            <a:endParaRPr lang="en-US" b="1" cap="all" dirty="0">
              <a:solidFill>
                <a:srgbClr val="0A90C9"/>
              </a:solidFill>
              <a:latin typeface="Roboto Condensed" panose="02000000000000000000" pitchFamily="2" charset="0"/>
            </a:endParaRPr>
          </a:p>
        </p:txBody>
      </p:sp>
      <p:sp>
        <p:nvSpPr>
          <p:cNvPr id="16" name="Rectangle 15">
            <a:extLst>
              <a:ext uri="{FF2B5EF4-FFF2-40B4-BE49-F238E27FC236}">
                <a16:creationId xmlns:a16="http://schemas.microsoft.com/office/drawing/2014/main" id="{07714ECF-1D52-CB48-AABF-D54A432F57DE}"/>
              </a:ext>
            </a:extLst>
          </p:cNvPr>
          <p:cNvSpPr/>
          <p:nvPr/>
        </p:nvSpPr>
        <p:spPr>
          <a:xfrm>
            <a:off x="869051" y="4358197"/>
            <a:ext cx="2416454" cy="1323439"/>
          </a:xfrm>
          <a:prstGeom prst="rect">
            <a:avLst/>
          </a:prstGeom>
        </p:spPr>
        <p:txBody>
          <a:bodyPr wrap="square">
            <a:spAutoFit/>
          </a:bodyPr>
          <a:lstStyle/>
          <a:p>
            <a:pPr algn="ctr"/>
            <a:r>
              <a:rPr lang="en-US" sz="1600" dirty="0">
                <a:solidFill>
                  <a:schemeClr val="tx1">
                    <a:lumMod val="75000"/>
                    <a:lumOff val="25000"/>
                  </a:schemeClr>
                </a:solidFill>
                <a:latin typeface="Roboto" panose="02000000000000000000" pitchFamily="2" charset="0"/>
                <a:ea typeface="Roboto" panose="02000000000000000000" pitchFamily="2" charset="0"/>
              </a:rPr>
              <a:t>We employ top-tier construction partners and equipment to achieve the highest quality solar system.</a:t>
            </a:r>
          </a:p>
        </p:txBody>
      </p:sp>
      <p:sp>
        <p:nvSpPr>
          <p:cNvPr id="17" name="Rectangle 16">
            <a:extLst>
              <a:ext uri="{FF2B5EF4-FFF2-40B4-BE49-F238E27FC236}">
                <a16:creationId xmlns:a16="http://schemas.microsoft.com/office/drawing/2014/main" id="{0BD1F355-CC00-A44E-99DE-B35B1D54D985}"/>
              </a:ext>
            </a:extLst>
          </p:cNvPr>
          <p:cNvSpPr/>
          <p:nvPr/>
        </p:nvSpPr>
        <p:spPr>
          <a:xfrm>
            <a:off x="4377565" y="3958087"/>
            <a:ext cx="766557" cy="400110"/>
          </a:xfrm>
          <a:prstGeom prst="rect">
            <a:avLst/>
          </a:prstGeom>
        </p:spPr>
        <p:txBody>
          <a:bodyPr wrap="none">
            <a:spAutoFit/>
          </a:bodyPr>
          <a:lstStyle/>
          <a:p>
            <a:pPr algn="ctr"/>
            <a:r>
              <a:rPr lang="en-US" sz="2000" b="1" cap="all" dirty="0">
                <a:solidFill>
                  <a:srgbClr val="0A90C9"/>
                </a:solidFill>
                <a:latin typeface="Roboto Condensed" panose="02000000000000000000" pitchFamily="2" charset="0"/>
              </a:rPr>
              <a:t>OWN</a:t>
            </a:r>
            <a:endParaRPr lang="en-US" b="1" cap="all" dirty="0">
              <a:solidFill>
                <a:srgbClr val="0A90C9"/>
              </a:solidFill>
              <a:latin typeface="Roboto Condensed" panose="02000000000000000000" pitchFamily="2" charset="0"/>
            </a:endParaRPr>
          </a:p>
        </p:txBody>
      </p:sp>
      <p:sp>
        <p:nvSpPr>
          <p:cNvPr id="18" name="Rectangle 17">
            <a:extLst>
              <a:ext uri="{FF2B5EF4-FFF2-40B4-BE49-F238E27FC236}">
                <a16:creationId xmlns:a16="http://schemas.microsoft.com/office/drawing/2014/main" id="{1729AE2C-7B35-2B42-BC8A-01CAF82C0500}"/>
              </a:ext>
            </a:extLst>
          </p:cNvPr>
          <p:cNvSpPr/>
          <p:nvPr/>
        </p:nvSpPr>
        <p:spPr>
          <a:xfrm>
            <a:off x="3605419" y="4358197"/>
            <a:ext cx="2310848" cy="1323439"/>
          </a:xfrm>
          <a:prstGeom prst="rect">
            <a:avLst/>
          </a:prstGeom>
        </p:spPr>
        <p:txBody>
          <a:bodyPr wrap="square">
            <a:spAutoFit/>
          </a:bodyPr>
          <a:lstStyle/>
          <a:p>
            <a:pPr algn="ctr"/>
            <a:r>
              <a:rPr lang="en-US" sz="1600" dirty="0">
                <a:solidFill>
                  <a:schemeClr val="tx1">
                    <a:lumMod val="75000"/>
                    <a:lumOff val="25000"/>
                  </a:schemeClr>
                </a:solidFill>
                <a:latin typeface="Roboto" panose="02000000000000000000" pitchFamily="2" charset="0"/>
                <a:ea typeface="Roboto" panose="02000000000000000000" pitchFamily="2" charset="0"/>
              </a:rPr>
              <a:t>We cover upfront capital costs and you pay monthly for services out of your operating budget.</a:t>
            </a:r>
          </a:p>
        </p:txBody>
      </p:sp>
      <p:sp>
        <p:nvSpPr>
          <p:cNvPr id="19" name="Rectangle 18">
            <a:extLst>
              <a:ext uri="{FF2B5EF4-FFF2-40B4-BE49-F238E27FC236}">
                <a16:creationId xmlns:a16="http://schemas.microsoft.com/office/drawing/2014/main" id="{09176CB4-68EF-D04A-AA14-053AAE38D5FE}"/>
              </a:ext>
            </a:extLst>
          </p:cNvPr>
          <p:cNvSpPr/>
          <p:nvPr/>
        </p:nvSpPr>
        <p:spPr>
          <a:xfrm>
            <a:off x="6787623" y="3958087"/>
            <a:ext cx="1309975" cy="400110"/>
          </a:xfrm>
          <a:prstGeom prst="rect">
            <a:avLst/>
          </a:prstGeom>
        </p:spPr>
        <p:txBody>
          <a:bodyPr wrap="none">
            <a:spAutoFit/>
          </a:bodyPr>
          <a:lstStyle/>
          <a:p>
            <a:pPr algn="ctr"/>
            <a:r>
              <a:rPr lang="en-US" sz="2000" b="1" cap="all" dirty="0">
                <a:solidFill>
                  <a:srgbClr val="0A90C9"/>
                </a:solidFill>
                <a:latin typeface="Roboto Condensed" panose="02000000000000000000" pitchFamily="2" charset="0"/>
              </a:rPr>
              <a:t>OPERATE</a:t>
            </a:r>
            <a:endParaRPr lang="en-US" b="1" cap="all" dirty="0">
              <a:solidFill>
                <a:srgbClr val="0A90C9"/>
              </a:solidFill>
              <a:latin typeface="Roboto Condensed" panose="02000000000000000000" pitchFamily="2" charset="0"/>
            </a:endParaRPr>
          </a:p>
        </p:txBody>
      </p:sp>
      <p:sp>
        <p:nvSpPr>
          <p:cNvPr id="20" name="Rectangle 19">
            <a:extLst>
              <a:ext uri="{FF2B5EF4-FFF2-40B4-BE49-F238E27FC236}">
                <a16:creationId xmlns:a16="http://schemas.microsoft.com/office/drawing/2014/main" id="{A0EBB4F4-7AD6-E24A-B92A-438414355287}"/>
              </a:ext>
            </a:extLst>
          </p:cNvPr>
          <p:cNvSpPr/>
          <p:nvPr/>
        </p:nvSpPr>
        <p:spPr>
          <a:xfrm>
            <a:off x="6179717" y="4358197"/>
            <a:ext cx="2525787" cy="1815882"/>
          </a:xfrm>
          <a:prstGeom prst="rect">
            <a:avLst/>
          </a:prstGeom>
        </p:spPr>
        <p:txBody>
          <a:bodyPr wrap="square">
            <a:spAutoFit/>
          </a:bodyPr>
          <a:lstStyle/>
          <a:p>
            <a:pPr algn="ctr"/>
            <a:r>
              <a:rPr lang="en-US" sz="1600" dirty="0">
                <a:solidFill>
                  <a:schemeClr val="tx1">
                    <a:lumMod val="75000"/>
                    <a:lumOff val="25000"/>
                  </a:schemeClr>
                </a:solidFill>
                <a:latin typeface="Roboto" panose="02000000000000000000" pitchFamily="2" charset="0"/>
                <a:ea typeface="Roboto" panose="02000000000000000000" pitchFamily="2" charset="0"/>
              </a:rPr>
              <a:t>We monitor performance and provide a complete package of related services like boosting your eco-friendly branding and, for schools, educational programs.</a:t>
            </a:r>
          </a:p>
        </p:txBody>
      </p:sp>
      <p:sp>
        <p:nvSpPr>
          <p:cNvPr id="21" name="Rectangle 20">
            <a:extLst>
              <a:ext uri="{FF2B5EF4-FFF2-40B4-BE49-F238E27FC236}">
                <a16:creationId xmlns:a16="http://schemas.microsoft.com/office/drawing/2014/main" id="{CC713D14-4076-1842-BCE4-A04DDF5FC916}"/>
              </a:ext>
            </a:extLst>
          </p:cNvPr>
          <p:cNvSpPr/>
          <p:nvPr/>
        </p:nvSpPr>
        <p:spPr>
          <a:xfrm>
            <a:off x="9414477" y="3958087"/>
            <a:ext cx="1426994" cy="400110"/>
          </a:xfrm>
          <a:prstGeom prst="rect">
            <a:avLst/>
          </a:prstGeom>
        </p:spPr>
        <p:txBody>
          <a:bodyPr wrap="none">
            <a:spAutoFit/>
          </a:bodyPr>
          <a:lstStyle/>
          <a:p>
            <a:pPr algn="ctr"/>
            <a:r>
              <a:rPr lang="en-US" sz="2000" b="1" cap="all" dirty="0">
                <a:solidFill>
                  <a:srgbClr val="0A90C9"/>
                </a:solidFill>
                <a:latin typeface="Roboto Condensed" panose="02000000000000000000" pitchFamily="2" charset="0"/>
              </a:rPr>
              <a:t>MAINTAIN</a:t>
            </a:r>
            <a:endParaRPr lang="en-US" b="1" cap="all" dirty="0">
              <a:solidFill>
                <a:srgbClr val="0A90C9"/>
              </a:solidFill>
              <a:latin typeface="Roboto Condensed" panose="02000000000000000000" pitchFamily="2" charset="0"/>
            </a:endParaRPr>
          </a:p>
        </p:txBody>
      </p:sp>
      <p:sp>
        <p:nvSpPr>
          <p:cNvPr id="22" name="Rectangle 21">
            <a:extLst>
              <a:ext uri="{FF2B5EF4-FFF2-40B4-BE49-F238E27FC236}">
                <a16:creationId xmlns:a16="http://schemas.microsoft.com/office/drawing/2014/main" id="{AC31FCB4-694B-AF41-B698-20EAAF1CA9E3}"/>
              </a:ext>
            </a:extLst>
          </p:cNvPr>
          <p:cNvSpPr/>
          <p:nvPr/>
        </p:nvSpPr>
        <p:spPr>
          <a:xfrm>
            <a:off x="9004854" y="4358197"/>
            <a:ext cx="2246241" cy="1323439"/>
          </a:xfrm>
          <a:prstGeom prst="rect">
            <a:avLst/>
          </a:prstGeom>
        </p:spPr>
        <p:txBody>
          <a:bodyPr wrap="square">
            <a:spAutoFit/>
          </a:bodyPr>
          <a:lstStyle/>
          <a:p>
            <a:pPr algn="ctr"/>
            <a:r>
              <a:rPr lang="en-US" sz="1600" dirty="0">
                <a:solidFill>
                  <a:schemeClr val="tx1">
                    <a:lumMod val="75000"/>
                    <a:lumOff val="25000"/>
                  </a:schemeClr>
                </a:solidFill>
                <a:latin typeface="Roboto" panose="02000000000000000000" pitchFamily="2" charset="0"/>
                <a:ea typeface="Roboto" panose="02000000000000000000" pitchFamily="2" charset="0"/>
              </a:rPr>
              <a:t>We perform any required maintenance to keep solar equipment producing at its top capacity.</a:t>
            </a:r>
          </a:p>
        </p:txBody>
      </p:sp>
      <p:pic>
        <p:nvPicPr>
          <p:cNvPr id="3" name="Picture 2">
            <a:extLst>
              <a:ext uri="{FF2B5EF4-FFF2-40B4-BE49-F238E27FC236}">
                <a16:creationId xmlns:a16="http://schemas.microsoft.com/office/drawing/2014/main" id="{5AA9D294-2B79-2946-8BEE-9EC57BA74C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5996" y="2046490"/>
            <a:ext cx="2548461" cy="1704043"/>
          </a:xfrm>
          <a:prstGeom prst="rect">
            <a:avLst/>
          </a:prstGeom>
        </p:spPr>
      </p:pic>
      <p:pic>
        <p:nvPicPr>
          <p:cNvPr id="23" name="Picture 22">
            <a:extLst>
              <a:ext uri="{FF2B5EF4-FFF2-40B4-BE49-F238E27FC236}">
                <a16:creationId xmlns:a16="http://schemas.microsoft.com/office/drawing/2014/main" id="{B734374E-D04F-F74F-940F-07FD70A20E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1869" y="2046490"/>
            <a:ext cx="2556151" cy="1706846"/>
          </a:xfrm>
          <a:prstGeom prst="rect">
            <a:avLst/>
          </a:prstGeom>
        </p:spPr>
      </p:pic>
      <p:pic>
        <p:nvPicPr>
          <p:cNvPr id="24" name="Picture 23">
            <a:extLst>
              <a:ext uri="{FF2B5EF4-FFF2-40B4-BE49-F238E27FC236}">
                <a16:creationId xmlns:a16="http://schemas.microsoft.com/office/drawing/2014/main" id="{8A466E66-58BC-0B41-A480-9D3CFE704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5432" y="2049292"/>
            <a:ext cx="2554356" cy="1701241"/>
          </a:xfrm>
          <a:prstGeom prst="rect">
            <a:avLst/>
          </a:prstGeom>
        </p:spPr>
      </p:pic>
      <p:pic>
        <p:nvPicPr>
          <p:cNvPr id="25" name="Picture 24">
            <a:extLst>
              <a:ext uri="{FF2B5EF4-FFF2-40B4-BE49-F238E27FC236}">
                <a16:creationId xmlns:a16="http://schemas.microsoft.com/office/drawing/2014/main" id="{E42179E1-006B-F943-9D0B-B557CE6235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47200" y="2046490"/>
            <a:ext cx="2544700" cy="1706846"/>
          </a:xfrm>
          <a:prstGeom prst="rect">
            <a:avLst/>
          </a:prstGeom>
        </p:spPr>
      </p:pic>
      <p:pic>
        <p:nvPicPr>
          <p:cNvPr id="26" name="Picture 25">
            <a:extLst>
              <a:ext uri="{FF2B5EF4-FFF2-40B4-BE49-F238E27FC236}">
                <a16:creationId xmlns:a16="http://schemas.microsoft.com/office/drawing/2014/main" id="{603C877F-3D50-8147-BD7B-315618CD203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808529" y="507361"/>
            <a:ext cx="682674" cy="682674"/>
          </a:xfrm>
          <a:prstGeom prst="rect">
            <a:avLst/>
          </a:prstGeom>
        </p:spPr>
      </p:pic>
    </p:spTree>
    <p:extLst>
      <p:ext uri="{BB962C8B-B14F-4D97-AF65-F5344CB8AC3E}">
        <p14:creationId xmlns:p14="http://schemas.microsoft.com/office/powerpoint/2010/main" val="21160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7506</TotalTime>
  <Words>1563</Words>
  <Application>Microsoft Macintosh PowerPoint</Application>
  <PresentationFormat>Widescreen</PresentationFormat>
  <Paragraphs>350</Paragraphs>
  <Slides>39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 Light</vt:lpstr>
      <vt:lpstr>Arial</vt:lpstr>
      <vt:lpstr>Roboto Condensed</vt:lpstr>
      <vt:lpstr>Roboto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Natalie Vaughan</dc:creator>
  <cp:lastModifiedBy>Erik Curren</cp:lastModifiedBy>
  <cp:revision>182</cp:revision>
  <cp:lastPrinted>2023-07-21T19:15:37Z</cp:lastPrinted>
  <dcterms:created xsi:type="dcterms:W3CDTF">2021-04-26T14:58:08Z</dcterms:created>
  <dcterms:modified xsi:type="dcterms:W3CDTF">2024-12-16T15:52:14Z</dcterms:modified>
</cp:coreProperties>
</file>